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5"/>
  </p:notesMasterIdLst>
  <p:handoutMasterIdLst>
    <p:handoutMasterId r:id="rId36"/>
  </p:handoutMasterIdLst>
  <p:sldIdLst>
    <p:sldId id="272" r:id="rId3"/>
    <p:sldId id="264" r:id="rId4"/>
    <p:sldId id="507" r:id="rId5"/>
    <p:sldId id="532" r:id="rId6"/>
    <p:sldId id="531" r:id="rId7"/>
    <p:sldId id="534" r:id="rId8"/>
    <p:sldId id="535" r:id="rId9"/>
    <p:sldId id="533" r:id="rId10"/>
    <p:sldId id="536" r:id="rId11"/>
    <p:sldId id="492" r:id="rId12"/>
    <p:sldId id="488" r:id="rId13"/>
    <p:sldId id="265" r:id="rId14"/>
    <p:sldId id="493" r:id="rId15"/>
    <p:sldId id="491" r:id="rId16"/>
    <p:sldId id="484" r:id="rId17"/>
    <p:sldId id="485" r:id="rId18"/>
    <p:sldId id="288" r:id="rId19"/>
    <p:sldId id="486" r:id="rId20"/>
    <p:sldId id="495" r:id="rId21"/>
    <p:sldId id="487" r:id="rId22"/>
    <p:sldId id="504" r:id="rId23"/>
    <p:sldId id="496" r:id="rId24"/>
    <p:sldId id="490" r:id="rId25"/>
    <p:sldId id="498" r:id="rId26"/>
    <p:sldId id="497" r:id="rId27"/>
    <p:sldId id="499" r:id="rId28"/>
    <p:sldId id="500" r:id="rId29"/>
    <p:sldId id="503" r:id="rId30"/>
    <p:sldId id="505" r:id="rId31"/>
    <p:sldId id="506" r:id="rId32"/>
    <p:sldId id="510" r:id="rId33"/>
    <p:sldId id="262" r:id="rId34"/>
  </p:sldIdLst>
  <p:sldSz cx="12192000" cy="6858000"/>
  <p:notesSz cx="6858000" cy="9144000"/>
  <p:embeddedFontLst>
    <p:embeddedFont>
      <p:font typeface="Calibri Light" panose="020F0302020204030204" pitchFamily="34" charset="0"/>
      <p:regular r:id="rId40"/>
    </p:embeddedFont>
    <p:embeddedFont>
      <p:font typeface="Calibri" panose="020F0302020204030204" charset="0"/>
      <p:regular r:id="rId41"/>
    </p:embeddedFont>
  </p:embeddedFontLst>
  <p:custDataLst>
    <p:tags r:id="rId4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74" userDrawn="1">
          <p15:clr>
            <a:srgbClr val="A4A3A4"/>
          </p15:clr>
        </p15:guide>
        <p15:guide id="2" pos="378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</p:showPr>
  <p:clrMru>
    <a:srgbClr val="6794BD"/>
    <a:srgbClr val="81A6C8"/>
    <a:srgbClr val="FFFFFF"/>
    <a:srgbClr val="F9FA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11" autoAdjust="0"/>
    <p:restoredTop sz="94660"/>
  </p:normalViewPr>
  <p:slideViewPr>
    <p:cSldViewPr snapToGrid="0" showGuides="1">
      <p:cViewPr>
        <p:scale>
          <a:sx n="66" d="100"/>
          <a:sy n="66" d="100"/>
        </p:scale>
        <p:origin x="514" y="403"/>
      </p:cViewPr>
      <p:guideLst>
        <p:guide orient="horz" pos="2074"/>
        <p:guide pos="378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2" Type="http://schemas.openxmlformats.org/officeDocument/2006/relationships/tags" Target="tags/tag1.xml"/><Relationship Id="rId41" Type="http://schemas.openxmlformats.org/officeDocument/2006/relationships/font" Target="fonts/font2.fntdata"/><Relationship Id="rId40" Type="http://schemas.openxmlformats.org/officeDocument/2006/relationships/font" Target="fonts/font1.fntdata"/><Relationship Id="rId4" Type="http://schemas.openxmlformats.org/officeDocument/2006/relationships/slide" Target="slides/slide2.xml"/><Relationship Id="rId39" Type="http://schemas.openxmlformats.org/officeDocument/2006/relationships/tableStyles" Target="tableStyles.xml"/><Relationship Id="rId38" Type="http://schemas.openxmlformats.org/officeDocument/2006/relationships/viewProps" Target="viewProps.xml"/><Relationship Id="rId37" Type="http://schemas.openxmlformats.org/officeDocument/2006/relationships/presProps" Target="presProps.xml"/><Relationship Id="rId36" Type="http://schemas.openxmlformats.org/officeDocument/2006/relationships/handoutMaster" Target="handoutMasters/handoutMaster1.xml"/><Relationship Id="rId35" Type="http://schemas.openxmlformats.org/officeDocument/2006/relationships/notesMaster" Target="notesMasters/notesMaster1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9C301A-88DE-4801-AA3A-552207E1D8E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C3925-2603-41E2-BBC6-314F8667791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9C301A-88DE-4801-AA3A-552207E1D8E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C3925-2603-41E2-BBC6-314F8667791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9C301A-88DE-4801-AA3A-552207E1D8E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C3925-2603-41E2-BBC6-314F8667791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9C301A-88DE-4801-AA3A-552207E1D8E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C3925-2603-41E2-BBC6-314F8667791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9C301A-88DE-4801-AA3A-552207E1D8E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C3925-2603-41E2-BBC6-314F8667791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9C301A-88DE-4801-AA3A-552207E1D8E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C3925-2603-41E2-BBC6-314F8667791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9C301A-88DE-4801-AA3A-552207E1D8E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C3925-2603-41E2-BBC6-314F8667791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9C301A-88DE-4801-AA3A-552207E1D8E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C3925-2603-41E2-BBC6-314F8667791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9C301A-88DE-4801-AA3A-552207E1D8E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C3925-2603-41E2-BBC6-314F8667791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9C301A-88DE-4801-AA3A-552207E1D8E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C3925-2603-41E2-BBC6-314F8667791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9C301A-88DE-4801-AA3A-552207E1D8E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C3925-2603-41E2-BBC6-314F8667791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9C301A-88DE-4801-AA3A-552207E1D8E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FC3925-2603-41E2-BBC6-314F8667791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8.png"/><Relationship Id="rId1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3.png"/><Relationship Id="rId1" Type="http://schemas.openxmlformats.org/officeDocument/2006/relationships/image" Target="../media/image4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5.png"/><Relationship Id="rId1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7.png"/><Relationship Id="rId1" Type="http://schemas.openxmlformats.org/officeDocument/2006/relationships/image" Target="../media/image4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-1" y="0"/>
            <a:ext cx="4476212" cy="3952240"/>
            <a:chOff x="-1" y="0"/>
            <a:chExt cx="4476212" cy="3952240"/>
          </a:xfrm>
        </p:grpSpPr>
        <p:sp>
          <p:nvSpPr>
            <p:cNvPr id="2" name="矩形 1"/>
            <p:cNvSpPr/>
            <p:nvPr/>
          </p:nvSpPr>
          <p:spPr>
            <a:xfrm>
              <a:off x="1" y="0"/>
              <a:ext cx="4476210" cy="3952240"/>
            </a:xfrm>
            <a:prstGeom prst="rect">
              <a:avLst/>
            </a:prstGeom>
            <a:blipFill dpi="0" rotWithShape="1">
              <a:blip r:embed="rId1">
                <a:alphaModFix amt="32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 flipV="1">
              <a:off x="-1" y="0"/>
              <a:ext cx="4476212" cy="3248622"/>
            </a:xfrm>
            <a:prstGeom prst="rect">
              <a:avLst/>
            </a:prstGeom>
          </p:spPr>
        </p:pic>
      </p:grpSp>
      <p:grpSp>
        <p:nvGrpSpPr>
          <p:cNvPr id="14" name="组合 13"/>
          <p:cNvGrpSpPr/>
          <p:nvPr/>
        </p:nvGrpSpPr>
        <p:grpSpPr>
          <a:xfrm flipH="1" flipV="1">
            <a:off x="7715791" y="2905760"/>
            <a:ext cx="4476212" cy="3952240"/>
            <a:chOff x="-2" y="0"/>
            <a:chExt cx="4556761" cy="4023360"/>
          </a:xfrm>
        </p:grpSpPr>
        <p:sp>
          <p:nvSpPr>
            <p:cNvPr id="15" name="矩形 14"/>
            <p:cNvSpPr/>
            <p:nvPr/>
          </p:nvSpPr>
          <p:spPr>
            <a:xfrm>
              <a:off x="0" y="0"/>
              <a:ext cx="4556759" cy="4023360"/>
            </a:xfrm>
            <a:prstGeom prst="rect">
              <a:avLst/>
            </a:prstGeom>
            <a:blipFill dpi="0" rotWithShape="1">
              <a:blip r:embed="rId1">
                <a:alphaModFix amt="32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 flipV="1">
              <a:off x="-2" y="0"/>
              <a:ext cx="4556761" cy="3307080"/>
            </a:xfrm>
            <a:prstGeom prst="rect">
              <a:avLst/>
            </a:prstGeom>
          </p:spPr>
        </p:pic>
      </p:grpSp>
      <p:sp>
        <p:nvSpPr>
          <p:cNvPr id="22" name="文本框 21"/>
          <p:cNvSpPr txBox="1"/>
          <p:nvPr/>
        </p:nvSpPr>
        <p:spPr>
          <a:xfrm>
            <a:off x="1874522" y="2465966"/>
            <a:ext cx="8442958" cy="193802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en-US" altLang="zh-CN" sz="6000" spc="300" dirty="0">
                <a:solidFill>
                  <a:schemeClr val="accent1"/>
                </a:solidFill>
                <a:latin typeface="思源宋体 CN" panose="02020700000000000000" pitchFamily="18" charset="-122"/>
                <a:ea typeface="思源宋体 CN" panose="02020700000000000000" pitchFamily="18" charset="-122"/>
                <a:sym typeface="+mn-ea"/>
              </a:rPr>
              <a:t>信息检索建立索引并进行简单的查询</a:t>
            </a:r>
            <a:endParaRPr lang="zh-CN" altLang="en-US" sz="6000" dirty="0">
              <a:solidFill>
                <a:schemeClr val="accent1"/>
              </a:solidFill>
              <a:latin typeface="思源宋体 CN" panose="02020700000000000000" pitchFamily="18" charset="-122"/>
              <a:ea typeface="思源宋体 CN" panose="02020700000000000000" pitchFamily="18" charset="-122"/>
            </a:endParaRPr>
          </a:p>
        </p:txBody>
      </p:sp>
      <p:sp>
        <p:nvSpPr>
          <p:cNvPr id="28" name="矩形: 圆角 27"/>
          <p:cNvSpPr/>
          <p:nvPr/>
        </p:nvSpPr>
        <p:spPr>
          <a:xfrm>
            <a:off x="3701145" y="1977232"/>
            <a:ext cx="4789712" cy="360000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altLang="zh-CN" sz="1400" dirty="0">
                <a:solidFill>
                  <a:schemeClr val="bg1"/>
                </a:solidFill>
                <a:latin typeface="思源宋体" panose="02020400000000000000" pitchFamily="18" charset="-122"/>
                <a:ea typeface="思源宋体" panose="02020400000000000000" pitchFamily="18" charset="-122"/>
                <a:cs typeface="Calibri Light" panose="020F0302020204030204" pitchFamily="34" charset="0"/>
              </a:rPr>
              <a:t>WORK REPORT</a:t>
            </a:r>
            <a:r>
              <a:rPr lang="zh-CN" altLang="en-US" sz="1400" dirty="0">
                <a:solidFill>
                  <a:schemeClr val="bg1"/>
                </a:solidFill>
                <a:latin typeface="思源宋体" panose="02020400000000000000" pitchFamily="18" charset="-122"/>
                <a:ea typeface="思源宋体" panose="02020400000000000000" pitchFamily="18" charset="-122"/>
                <a:cs typeface="Calibri Light" panose="020F0302020204030204" pitchFamily="34" charset="0"/>
              </a:rPr>
              <a:t> TEMPLATE</a:t>
            </a:r>
            <a:endParaRPr lang="zh-CN" altLang="en-US" sz="1400" dirty="0">
              <a:solidFill>
                <a:schemeClr val="bg1"/>
              </a:solidFill>
              <a:latin typeface="思源宋体" panose="02020400000000000000" pitchFamily="18" charset="-122"/>
              <a:ea typeface="思源宋体" panose="02020400000000000000" pitchFamily="18" charset="-122"/>
              <a:cs typeface="Calibri Light" panose="020F0302020204030204" pitchFamily="34" charset="0"/>
            </a:endParaRPr>
          </a:p>
        </p:txBody>
      </p:sp>
      <p:sp>
        <p:nvSpPr>
          <p:cNvPr id="11" name="矩形: 圆角 10"/>
          <p:cNvSpPr/>
          <p:nvPr/>
        </p:nvSpPr>
        <p:spPr>
          <a:xfrm>
            <a:off x="5349240" y="5012376"/>
            <a:ext cx="1493520" cy="270742"/>
          </a:xfrm>
          <a:prstGeom prst="roundRect">
            <a:avLst>
              <a:gd name="adj" fmla="val 50000"/>
            </a:avLst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第五组</a:t>
            </a:r>
            <a:endParaRPr lang="zh-CN" altLang="en-US" sz="12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553039" y="4532438"/>
            <a:ext cx="5040200" cy="30670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1400" spc="3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90204" pitchFamily="34" charset="0"/>
              </a:rPr>
              <a:t>丨来玉凯丨胡家苇丨吴南江</a:t>
            </a:r>
            <a:r>
              <a:rPr lang="zh-CN" altLang="en-US" sz="1400" spc="3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90204" pitchFamily="34" charset="0"/>
                <a:sym typeface="+mn-ea"/>
              </a:rPr>
              <a:t>丨韩铄玲丨</a:t>
            </a:r>
            <a:r>
              <a:rPr lang="zh-CN" altLang="en-US" sz="1400" spc="3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90204" pitchFamily="34" charset="0"/>
                <a:sym typeface="+mn-ea"/>
              </a:rPr>
              <a:t>赵红玉</a:t>
            </a:r>
            <a:endParaRPr lang="zh-CN" altLang="en-US" sz="1400" spc="3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90204" pitchFamily="34" charset="0"/>
              <a:sym typeface="+mn-ea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3214353" y="4696337"/>
            <a:ext cx="6074444" cy="0"/>
            <a:chOff x="3069305" y="3548577"/>
            <a:chExt cx="6074444" cy="0"/>
          </a:xfrm>
        </p:grpSpPr>
        <p:cxnSp>
          <p:nvCxnSpPr>
            <p:cNvPr id="17" name="直接连接符 16"/>
            <p:cNvCxnSpPr/>
            <p:nvPr/>
          </p:nvCxnSpPr>
          <p:spPr>
            <a:xfrm>
              <a:off x="8649973" y="3548577"/>
              <a:ext cx="493776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>
              <a:off x="3069305" y="3548577"/>
              <a:ext cx="493776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880110" y="306705"/>
            <a:ext cx="7752715" cy="52197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/>
            <a:r>
              <a:rPr lang="en-US" altLang="zh-CN" sz="2800" spc="300" dirty="0">
                <a:solidFill>
                  <a:schemeClr val="accent1"/>
                </a:solidFill>
                <a:latin typeface="思源宋体 CN" panose="02020700000000000000" pitchFamily="18" charset="-122"/>
                <a:ea typeface="思源宋体 CN" panose="02020700000000000000" pitchFamily="18" charset="-122"/>
                <a:sym typeface="+mn-ea"/>
              </a:rPr>
              <a:t>信息检索建立索引并进行简单的查询</a:t>
            </a:r>
            <a:endParaRPr lang="en-US" altLang="zh-CN" sz="2800" spc="300" dirty="0">
              <a:solidFill>
                <a:schemeClr val="accent1"/>
              </a:solidFill>
              <a:latin typeface="思源宋体 CN" panose="02020700000000000000" pitchFamily="18" charset="-122"/>
              <a:ea typeface="思源宋体 CN" panose="02020700000000000000" pitchFamily="18" charset="-122"/>
              <a:sym typeface="+mn-e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05239" y="419180"/>
            <a:ext cx="193337" cy="54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-6039" y="419180"/>
            <a:ext cx="193337" cy="54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299600" y="419180"/>
            <a:ext cx="193337" cy="54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06170" y="959485"/>
            <a:ext cx="3792855" cy="538289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666740" y="959485"/>
            <a:ext cx="4064000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主类，程序从此次开始运行，规定用户可以使用两条指令，读取用户输入，如果输入</a:t>
            </a:r>
            <a:r>
              <a:rPr lang="en-US" altLang="zh-CN"/>
              <a:t>-i</a:t>
            </a:r>
            <a:r>
              <a:rPr lang="zh-CN" altLang="en-US"/>
              <a:t>，调用</a:t>
            </a:r>
            <a:r>
              <a:rPr lang="en-US" altLang="zh-CN"/>
              <a:t>Index</a:t>
            </a:r>
            <a:r>
              <a:rPr lang="zh-CN" altLang="en-US"/>
              <a:t>类的</a:t>
            </a:r>
            <a:r>
              <a:rPr lang="en-US" altLang="zh-CN"/>
              <a:t>buildIndex</a:t>
            </a:r>
            <a:r>
              <a:rPr lang="zh-CN" altLang="en-US"/>
              <a:t>（）方法构建</a:t>
            </a:r>
            <a:r>
              <a:rPr lang="zh-CN" altLang="en-US"/>
              <a:t>索引。</a:t>
            </a:r>
            <a:endParaRPr lang="zh-CN" altLang="en-US"/>
          </a:p>
          <a:p>
            <a:r>
              <a:rPr lang="zh-CN" altLang="en-US"/>
              <a:t>如果输入</a:t>
            </a:r>
            <a:r>
              <a:rPr lang="en-US" altLang="zh-CN"/>
              <a:t>-r</a:t>
            </a:r>
            <a:r>
              <a:rPr lang="zh-CN" altLang="en-US"/>
              <a:t>，读出用户输入的查询语句，调用</a:t>
            </a:r>
            <a:r>
              <a:rPr lang="en-US" altLang="zh-CN"/>
              <a:t>Search</a:t>
            </a:r>
            <a:r>
              <a:rPr lang="zh-CN" altLang="en-US"/>
              <a:t>类的</a:t>
            </a:r>
            <a:r>
              <a:rPr lang="en-US" altLang="zh-CN"/>
              <a:t>trySearch</a:t>
            </a:r>
            <a:r>
              <a:rPr lang="zh-CN" altLang="en-US"/>
              <a:t>（）</a:t>
            </a:r>
            <a:r>
              <a:rPr lang="zh-CN" altLang="en-US"/>
              <a:t>方法。</a:t>
            </a:r>
            <a:endParaRPr lang="zh-CN" altLang="en-US"/>
          </a:p>
          <a:p>
            <a:r>
              <a:rPr lang="zh-CN" altLang="en-US"/>
              <a:t>否则，警告用户输入语法</a:t>
            </a:r>
            <a:r>
              <a:rPr lang="zh-CN" altLang="en-US"/>
              <a:t>错误。</a:t>
            </a:r>
            <a:endParaRPr lang="zh-CN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880110" y="306705"/>
            <a:ext cx="7752715" cy="52197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/>
            <a:r>
              <a:rPr lang="en-US" altLang="zh-CN" sz="2800" spc="300" dirty="0">
                <a:solidFill>
                  <a:schemeClr val="accent1"/>
                </a:solidFill>
                <a:latin typeface="思源宋体 CN" panose="02020700000000000000" pitchFamily="18" charset="-122"/>
                <a:ea typeface="思源宋体 CN" panose="02020700000000000000" pitchFamily="18" charset="-122"/>
                <a:sym typeface="+mn-ea"/>
              </a:rPr>
              <a:t>信息检索建立索引并进行简单的查询</a:t>
            </a:r>
            <a:endParaRPr lang="zh-CN" altLang="en-US" sz="2800" spc="300" dirty="0">
              <a:solidFill>
                <a:schemeClr val="accent1"/>
              </a:solidFill>
              <a:latin typeface="思源宋体 CN" panose="02020700000000000000" pitchFamily="18" charset="-122"/>
              <a:ea typeface="思源宋体 CN" panose="02020700000000000000" pitchFamily="18" charset="-122"/>
              <a:sym typeface="+mn-e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05239" y="419180"/>
            <a:ext cx="193337" cy="54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-6039" y="419180"/>
            <a:ext cx="193337" cy="54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299600" y="419180"/>
            <a:ext cx="193337" cy="54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06475" y="828675"/>
            <a:ext cx="5039360" cy="358584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4450" y="828675"/>
            <a:ext cx="5385435" cy="372681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880110" y="306705"/>
            <a:ext cx="7752715" cy="52197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/>
            <a:r>
              <a:rPr lang="en-US" altLang="zh-CN" sz="2800" spc="300" dirty="0">
                <a:solidFill>
                  <a:schemeClr val="accent1"/>
                </a:solidFill>
                <a:latin typeface="思源宋体 CN" panose="02020700000000000000" pitchFamily="18" charset="-122"/>
                <a:ea typeface="思源宋体 CN" panose="02020700000000000000" pitchFamily="18" charset="-122"/>
                <a:sym typeface="+mn-ea"/>
              </a:rPr>
              <a:t>信息检索建立索引并进行简单的查询</a:t>
            </a:r>
            <a:endParaRPr lang="en-US" altLang="zh-CN" sz="2800" spc="300" dirty="0">
              <a:solidFill>
                <a:schemeClr val="accent1"/>
              </a:solidFill>
              <a:latin typeface="思源宋体 CN" panose="02020700000000000000" pitchFamily="18" charset="-122"/>
              <a:ea typeface="思源宋体 CN" panose="02020700000000000000" pitchFamily="18" charset="-122"/>
              <a:sym typeface="+mn-e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05239" y="419180"/>
            <a:ext cx="193337" cy="54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-6039" y="419180"/>
            <a:ext cx="193337" cy="54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299600" y="419180"/>
            <a:ext cx="193337" cy="54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1232535" y="4057015"/>
            <a:ext cx="10777855" cy="7442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t>以莎士比亚《威尼斯商人》剧本为语料库，完成建立索引与查询两个功能。</a:t>
            </a:r>
          </a:p>
          <a:p>
            <a:r>
              <a:t>系统语言为Java，在</a:t>
            </a:r>
            <a:r>
              <a:rPr lang="en-US"/>
              <a:t>IntelliJ IDEA Community Edition 2023.2.4</a:t>
            </a:r>
            <a:r>
              <a:t>版本上运行成功。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53795" y="1103630"/>
            <a:ext cx="10344150" cy="267843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880110" y="306705"/>
            <a:ext cx="7752715" cy="52197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/>
            <a:r>
              <a:rPr lang="en-US" altLang="zh-CN" sz="2800" spc="300" dirty="0">
                <a:solidFill>
                  <a:schemeClr val="accent1"/>
                </a:solidFill>
                <a:latin typeface="思源宋体 CN" panose="02020700000000000000" pitchFamily="18" charset="-122"/>
                <a:ea typeface="思源宋体 CN" panose="02020700000000000000" pitchFamily="18" charset="-122"/>
                <a:sym typeface="+mn-ea"/>
              </a:rPr>
              <a:t>信息检索建立索引并进行简单的查询</a:t>
            </a:r>
            <a:endParaRPr lang="en-US" altLang="zh-CN" sz="2800" spc="300" dirty="0">
              <a:solidFill>
                <a:schemeClr val="accent1"/>
              </a:solidFill>
              <a:latin typeface="思源宋体 CN" panose="02020700000000000000" pitchFamily="18" charset="-122"/>
              <a:ea typeface="思源宋体 CN" panose="02020700000000000000" pitchFamily="18" charset="-122"/>
              <a:sym typeface="+mn-e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05239" y="419180"/>
            <a:ext cx="193337" cy="54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-6039" y="419180"/>
            <a:ext cx="193337" cy="54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299600" y="419180"/>
            <a:ext cx="193337" cy="54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798830" y="3731260"/>
            <a:ext cx="10777855" cy="7442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/>
              <a:t>输入</a:t>
            </a:r>
            <a:r>
              <a:rPr lang="en-US" altLang="zh-CN"/>
              <a:t>-i</a:t>
            </a:r>
            <a:r>
              <a:rPr lang="zh-CN" altLang="en-US"/>
              <a:t>结果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0110" y="959485"/>
            <a:ext cx="4848225" cy="277177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-1" y="0"/>
            <a:ext cx="4476212" cy="3952240"/>
            <a:chOff x="-1" y="0"/>
            <a:chExt cx="4476212" cy="3952240"/>
          </a:xfrm>
        </p:grpSpPr>
        <p:sp>
          <p:nvSpPr>
            <p:cNvPr id="2" name="矩形 1"/>
            <p:cNvSpPr/>
            <p:nvPr/>
          </p:nvSpPr>
          <p:spPr>
            <a:xfrm>
              <a:off x="1" y="0"/>
              <a:ext cx="4476210" cy="3952240"/>
            </a:xfrm>
            <a:prstGeom prst="rect">
              <a:avLst/>
            </a:prstGeom>
            <a:blipFill dpi="0" rotWithShape="1">
              <a:blip r:embed="rId1">
                <a:alphaModFix amt="32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 flipV="1">
              <a:off x="-1" y="0"/>
              <a:ext cx="4476212" cy="3248622"/>
            </a:xfrm>
            <a:prstGeom prst="rect">
              <a:avLst/>
            </a:prstGeom>
          </p:spPr>
        </p:pic>
      </p:grpSp>
      <p:grpSp>
        <p:nvGrpSpPr>
          <p:cNvPr id="14" name="组合 13"/>
          <p:cNvGrpSpPr/>
          <p:nvPr/>
        </p:nvGrpSpPr>
        <p:grpSpPr>
          <a:xfrm flipH="1" flipV="1">
            <a:off x="7715791" y="2905760"/>
            <a:ext cx="4476212" cy="3952240"/>
            <a:chOff x="-2" y="0"/>
            <a:chExt cx="4556761" cy="4023360"/>
          </a:xfrm>
        </p:grpSpPr>
        <p:sp>
          <p:nvSpPr>
            <p:cNvPr id="15" name="矩形 14"/>
            <p:cNvSpPr/>
            <p:nvPr/>
          </p:nvSpPr>
          <p:spPr>
            <a:xfrm>
              <a:off x="0" y="0"/>
              <a:ext cx="4556759" cy="4023360"/>
            </a:xfrm>
            <a:prstGeom prst="rect">
              <a:avLst/>
            </a:prstGeom>
            <a:blipFill dpi="0" rotWithShape="1">
              <a:blip r:embed="rId1">
                <a:alphaModFix amt="32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 flipV="1">
              <a:off x="-2" y="0"/>
              <a:ext cx="4556761" cy="3307080"/>
            </a:xfrm>
            <a:prstGeom prst="rect">
              <a:avLst/>
            </a:prstGeom>
          </p:spPr>
        </p:pic>
      </p:grpSp>
      <p:sp>
        <p:nvSpPr>
          <p:cNvPr id="31" name="文本框 30"/>
          <p:cNvSpPr txBox="1"/>
          <p:nvPr/>
        </p:nvSpPr>
        <p:spPr>
          <a:xfrm>
            <a:off x="1553210" y="2537460"/>
            <a:ext cx="9874250" cy="1783080"/>
          </a:xfrm>
          <a:prstGeom prst="rect">
            <a:avLst/>
          </a:prstGeom>
          <a:noFill/>
        </p:spPr>
        <p:txBody>
          <a:bodyPr vert="horz" wrap="square" rtlCol="0">
            <a:noAutofit/>
          </a:bodyPr>
          <a:lstStyle/>
          <a:p>
            <a:pPr algn="ctr"/>
            <a:r>
              <a:rPr lang="en-US" altLang="zh-CN" sz="5400" spc="300" dirty="0">
                <a:solidFill>
                  <a:schemeClr val="accent1"/>
                </a:solidFill>
                <a:latin typeface="思源宋体 CN" panose="02020700000000000000" pitchFamily="18" charset="-122"/>
                <a:ea typeface="思源宋体 CN" panose="02020700000000000000" pitchFamily="18" charset="-122"/>
              </a:rPr>
              <a:t>Preprocess</a:t>
            </a:r>
            <a:r>
              <a:rPr lang="zh-CN" altLang="en-US" sz="5400" spc="300" dirty="0">
                <a:solidFill>
                  <a:schemeClr val="accent1"/>
                </a:solidFill>
                <a:latin typeface="思源宋体 CN" panose="02020700000000000000" pitchFamily="18" charset="-122"/>
                <a:ea typeface="思源宋体 CN" panose="02020700000000000000" pitchFamily="18" charset="-122"/>
              </a:rPr>
              <a:t>类</a:t>
            </a:r>
            <a:endParaRPr lang="zh-CN" altLang="en-US" sz="5400" spc="300" dirty="0">
              <a:solidFill>
                <a:schemeClr val="accent1"/>
              </a:solidFill>
              <a:latin typeface="思源宋体 CN" panose="02020700000000000000" pitchFamily="18" charset="-122"/>
              <a:ea typeface="思源宋体 CN" panose="02020700000000000000" pitchFamily="18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140200" y="3429000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chemeClr val="accent1"/>
                </a:solidFill>
              </a:rPr>
              <a:t>预处理和构建倒排记录表</a:t>
            </a:r>
            <a:endParaRPr lang="zh-CN" altLang="en-US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880110" y="306705"/>
            <a:ext cx="7752715" cy="52197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/>
            <a:r>
              <a:rPr lang="en-US" altLang="zh-CN" sz="2800" spc="300" dirty="0">
                <a:solidFill>
                  <a:schemeClr val="accent1"/>
                </a:solidFill>
                <a:latin typeface="思源宋体 CN" panose="02020700000000000000" pitchFamily="18" charset="-122"/>
                <a:ea typeface="思源宋体 CN" panose="02020700000000000000" pitchFamily="18" charset="-122"/>
                <a:sym typeface="+mn-ea"/>
              </a:rPr>
              <a:t>Preprocess</a:t>
            </a:r>
            <a:r>
              <a:rPr lang="zh-CN" altLang="en-US" sz="2800" spc="300" dirty="0">
                <a:solidFill>
                  <a:schemeClr val="accent1"/>
                </a:solidFill>
                <a:latin typeface="思源宋体 CN" panose="02020700000000000000" pitchFamily="18" charset="-122"/>
                <a:ea typeface="思源宋体 CN" panose="02020700000000000000" pitchFamily="18" charset="-122"/>
                <a:sym typeface="+mn-ea"/>
              </a:rPr>
              <a:t>类</a:t>
            </a:r>
            <a:endParaRPr lang="zh-CN" altLang="en-US" sz="2800" spc="300" dirty="0">
              <a:solidFill>
                <a:schemeClr val="accent1"/>
              </a:solidFill>
              <a:latin typeface="思源宋体 CN" panose="02020700000000000000" pitchFamily="18" charset="-122"/>
              <a:ea typeface="思源宋体 CN" panose="02020700000000000000" pitchFamily="18" charset="-122"/>
              <a:sym typeface="+mn-e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05239" y="419180"/>
            <a:ext cx="193337" cy="54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-6039" y="419180"/>
            <a:ext cx="193337" cy="54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299600" y="419180"/>
            <a:ext cx="193337" cy="54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9720" y="959485"/>
            <a:ext cx="4443095" cy="500570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9250" y="959485"/>
            <a:ext cx="4340225" cy="522859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429250" y="6318885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处理两个文件，做第一步的倒排记录表</a:t>
            </a:r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299720" y="6096000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预处理文档ID，将其映射成数字方便操作</a:t>
            </a:r>
            <a:endParaRPr lang="zh-CN" alt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880110" y="306705"/>
            <a:ext cx="7752715" cy="52197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/>
            <a:r>
              <a:rPr lang="en-US" altLang="zh-CN" sz="2800" spc="300" dirty="0">
                <a:solidFill>
                  <a:schemeClr val="accent1"/>
                </a:solidFill>
                <a:latin typeface="思源宋体 CN" panose="02020700000000000000" pitchFamily="18" charset="-122"/>
                <a:ea typeface="思源宋体 CN" panose="02020700000000000000" pitchFamily="18" charset="-122"/>
                <a:sym typeface="+mn-ea"/>
              </a:rPr>
              <a:t>Preprocess</a:t>
            </a:r>
            <a:r>
              <a:rPr lang="zh-CN" altLang="en-US" sz="2800" spc="300" dirty="0">
                <a:solidFill>
                  <a:schemeClr val="accent1"/>
                </a:solidFill>
                <a:latin typeface="思源宋体 CN" panose="02020700000000000000" pitchFamily="18" charset="-122"/>
                <a:ea typeface="思源宋体 CN" panose="02020700000000000000" pitchFamily="18" charset="-122"/>
                <a:sym typeface="+mn-ea"/>
              </a:rPr>
              <a:t>类</a:t>
            </a:r>
            <a:endParaRPr lang="zh-CN" altLang="en-US" sz="2800" spc="300" dirty="0">
              <a:solidFill>
                <a:schemeClr val="accent1"/>
              </a:solidFill>
              <a:latin typeface="思源宋体 CN" panose="02020700000000000000" pitchFamily="18" charset="-122"/>
              <a:ea typeface="思源宋体 CN" panose="02020700000000000000" pitchFamily="18" charset="-122"/>
              <a:sym typeface="+mn-e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05239" y="419180"/>
            <a:ext cx="193337" cy="54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-6039" y="419180"/>
            <a:ext cx="193337" cy="54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299600" y="419180"/>
            <a:ext cx="193337" cy="54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1860" y="1202055"/>
            <a:ext cx="5389245" cy="381381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98830" y="5238750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处理读到的记录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9575" y="1202055"/>
            <a:ext cx="4977130" cy="28575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759575" y="5238750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处理一行，去标点等使之格式化</a:t>
            </a:r>
            <a:endParaRPr lang="zh-CN" alt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880110" y="306705"/>
            <a:ext cx="7752715" cy="52197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/>
            <a:r>
              <a:rPr lang="zh-CN" altLang="en-US" sz="2800" spc="300" dirty="0">
                <a:solidFill>
                  <a:schemeClr val="accent1"/>
                </a:solidFill>
                <a:latin typeface="思源宋体 CN" panose="02020700000000000000" pitchFamily="18" charset="-122"/>
                <a:ea typeface="思源宋体 CN" panose="02020700000000000000" pitchFamily="18" charset="-122"/>
                <a:sym typeface="+mn-ea"/>
              </a:rPr>
              <a:t>系统结构</a:t>
            </a:r>
            <a:endParaRPr lang="zh-CN" altLang="en-US" sz="2800" spc="300" dirty="0">
              <a:solidFill>
                <a:schemeClr val="accent1"/>
              </a:solidFill>
              <a:latin typeface="思源宋体 CN" panose="02020700000000000000" pitchFamily="18" charset="-122"/>
              <a:ea typeface="思源宋体 CN" panose="02020700000000000000" pitchFamily="18" charset="-122"/>
              <a:sym typeface="+mn-e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05239" y="419180"/>
            <a:ext cx="193337" cy="54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-6039" y="419180"/>
            <a:ext cx="193337" cy="54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299600" y="419180"/>
            <a:ext cx="193337" cy="54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3280" y="959485"/>
            <a:ext cx="5905500" cy="458152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1087755" y="5671820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获取文档ID</a:t>
            </a:r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9670" y="828675"/>
            <a:ext cx="3851910" cy="5211445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8314055" y="5788660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将倒排记录表写到文件中</a:t>
            </a:r>
            <a:endParaRPr lang="zh-CN" alt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880110" y="306705"/>
            <a:ext cx="7752715" cy="52197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/>
            <a:r>
              <a:rPr lang="zh-CN" altLang="en-US" sz="2800" spc="300" dirty="0">
                <a:solidFill>
                  <a:schemeClr val="accent1"/>
                </a:solidFill>
                <a:latin typeface="思源宋体 CN" panose="02020700000000000000" pitchFamily="18" charset="-122"/>
                <a:ea typeface="思源宋体 CN" panose="02020700000000000000" pitchFamily="18" charset="-122"/>
                <a:sym typeface="+mn-ea"/>
              </a:rPr>
              <a:t>系统结构</a:t>
            </a:r>
            <a:endParaRPr lang="zh-CN" altLang="en-US" sz="2800" spc="300" dirty="0">
              <a:solidFill>
                <a:schemeClr val="accent1"/>
              </a:solidFill>
              <a:latin typeface="思源宋体 CN" panose="02020700000000000000" pitchFamily="18" charset="-122"/>
              <a:ea typeface="思源宋体 CN" panose="02020700000000000000" pitchFamily="18" charset="-122"/>
              <a:sym typeface="+mn-e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05239" y="419180"/>
            <a:ext cx="193337" cy="54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-6039" y="419180"/>
            <a:ext cx="193337" cy="54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299600" y="419180"/>
            <a:ext cx="193337" cy="54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8830" y="1256665"/>
            <a:ext cx="6896100" cy="18288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880110" y="3244850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打印统计记录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089660" y="6132195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压缩倒排记录表，返回压缩后的所有连接起来的字符串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9660" y="3772535"/>
            <a:ext cx="6877050" cy="220027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-1" y="0"/>
            <a:ext cx="4476212" cy="3952240"/>
            <a:chOff x="-1" y="0"/>
            <a:chExt cx="4476212" cy="3952240"/>
          </a:xfrm>
        </p:grpSpPr>
        <p:sp>
          <p:nvSpPr>
            <p:cNvPr id="2" name="矩形 1"/>
            <p:cNvSpPr/>
            <p:nvPr/>
          </p:nvSpPr>
          <p:spPr>
            <a:xfrm>
              <a:off x="1" y="0"/>
              <a:ext cx="4476210" cy="3952240"/>
            </a:xfrm>
            <a:prstGeom prst="rect">
              <a:avLst/>
            </a:prstGeom>
            <a:blipFill dpi="0" rotWithShape="1">
              <a:blip r:embed="rId1">
                <a:alphaModFix amt="32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 flipV="1">
              <a:off x="-1" y="0"/>
              <a:ext cx="4476212" cy="3248622"/>
            </a:xfrm>
            <a:prstGeom prst="rect">
              <a:avLst/>
            </a:prstGeom>
          </p:spPr>
        </p:pic>
      </p:grpSp>
      <p:grpSp>
        <p:nvGrpSpPr>
          <p:cNvPr id="14" name="组合 13"/>
          <p:cNvGrpSpPr/>
          <p:nvPr/>
        </p:nvGrpSpPr>
        <p:grpSpPr>
          <a:xfrm flipH="1" flipV="1">
            <a:off x="7715791" y="2905760"/>
            <a:ext cx="4476212" cy="3952240"/>
            <a:chOff x="-2" y="0"/>
            <a:chExt cx="4556761" cy="4023360"/>
          </a:xfrm>
        </p:grpSpPr>
        <p:sp>
          <p:nvSpPr>
            <p:cNvPr id="15" name="矩形 14"/>
            <p:cNvSpPr/>
            <p:nvPr/>
          </p:nvSpPr>
          <p:spPr>
            <a:xfrm>
              <a:off x="0" y="0"/>
              <a:ext cx="4556759" cy="4023360"/>
            </a:xfrm>
            <a:prstGeom prst="rect">
              <a:avLst/>
            </a:prstGeom>
            <a:blipFill dpi="0" rotWithShape="1">
              <a:blip r:embed="rId1">
                <a:alphaModFix amt="32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 flipV="1">
              <a:off x="-2" y="0"/>
              <a:ext cx="4556761" cy="3307080"/>
            </a:xfrm>
            <a:prstGeom prst="rect">
              <a:avLst/>
            </a:prstGeom>
          </p:spPr>
        </p:pic>
      </p:grpSp>
      <p:sp>
        <p:nvSpPr>
          <p:cNvPr id="31" name="文本框 30"/>
          <p:cNvSpPr txBox="1"/>
          <p:nvPr/>
        </p:nvSpPr>
        <p:spPr>
          <a:xfrm>
            <a:off x="1553210" y="1645920"/>
            <a:ext cx="9874250" cy="1783080"/>
          </a:xfrm>
          <a:prstGeom prst="rect">
            <a:avLst/>
          </a:prstGeom>
          <a:noFill/>
        </p:spPr>
        <p:txBody>
          <a:bodyPr vert="horz" wrap="square" rtlCol="0">
            <a:noAutofit/>
          </a:bodyPr>
          <a:lstStyle/>
          <a:p>
            <a:pPr algn="ctr"/>
            <a:r>
              <a:rPr lang="en-US" altLang="zh-CN" sz="5400" spc="300" dirty="0">
                <a:solidFill>
                  <a:schemeClr val="accent1"/>
                </a:solidFill>
                <a:latin typeface="思源宋体 CN" panose="02020700000000000000" pitchFamily="18" charset="-122"/>
                <a:ea typeface="思源宋体 CN" panose="02020700000000000000" pitchFamily="18" charset="-122"/>
              </a:rPr>
              <a:t>InverseTerm</a:t>
            </a:r>
            <a:r>
              <a:rPr lang="zh-CN" altLang="en-US" sz="5400" spc="300" dirty="0">
                <a:solidFill>
                  <a:schemeClr val="accent1"/>
                </a:solidFill>
                <a:latin typeface="思源宋体 CN" panose="02020700000000000000" pitchFamily="18" charset="-122"/>
                <a:ea typeface="思源宋体 CN" panose="02020700000000000000" pitchFamily="18" charset="-122"/>
              </a:rPr>
              <a:t>类和</a:t>
            </a:r>
            <a:r>
              <a:rPr lang="en-US" altLang="zh-CN" sz="5400" spc="300" dirty="0">
                <a:solidFill>
                  <a:schemeClr val="accent1"/>
                </a:solidFill>
                <a:latin typeface="思源宋体 CN" panose="02020700000000000000" pitchFamily="18" charset="-122"/>
                <a:ea typeface="思源宋体 CN" panose="02020700000000000000" pitchFamily="18" charset="-122"/>
              </a:rPr>
              <a:t>			InverseNumber</a:t>
            </a:r>
            <a:r>
              <a:rPr lang="zh-CN" altLang="en-US" sz="5400" spc="300" dirty="0">
                <a:solidFill>
                  <a:schemeClr val="accent1"/>
                </a:solidFill>
                <a:latin typeface="思源宋体 CN" panose="02020700000000000000" pitchFamily="18" charset="-122"/>
                <a:ea typeface="思源宋体 CN" panose="02020700000000000000" pitchFamily="18" charset="-122"/>
              </a:rPr>
              <a:t>类</a:t>
            </a:r>
            <a:endParaRPr lang="zh-CN" altLang="en-US" sz="5400" spc="300" dirty="0">
              <a:solidFill>
                <a:schemeClr val="accent1"/>
              </a:solidFill>
              <a:latin typeface="思源宋体 CN" panose="02020700000000000000" pitchFamily="18" charset="-122"/>
              <a:ea typeface="思源宋体 CN" panose="02020700000000000000" pitchFamily="18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048000" y="3429000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chemeClr val="accent1"/>
                </a:solidFill>
              </a:rPr>
              <a:t>插入DocID，设置和获取</a:t>
            </a:r>
            <a:r>
              <a:rPr lang="en-US" altLang="zh-CN">
                <a:solidFill>
                  <a:schemeClr val="accent1"/>
                </a:solidFill>
              </a:rPr>
              <a:t>DocID</a:t>
            </a:r>
            <a:r>
              <a:rPr lang="zh-CN" altLang="en-US">
                <a:solidFill>
                  <a:schemeClr val="accent1"/>
                </a:solidFill>
              </a:rPr>
              <a:t>长度</a:t>
            </a:r>
            <a:endParaRPr lang="zh-CN" altLang="en-US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-1" y="0"/>
            <a:ext cx="4476212" cy="3952240"/>
            <a:chOff x="-1" y="0"/>
            <a:chExt cx="4476212" cy="3952240"/>
          </a:xfrm>
        </p:grpSpPr>
        <p:sp>
          <p:nvSpPr>
            <p:cNvPr id="2" name="矩形 1"/>
            <p:cNvSpPr/>
            <p:nvPr/>
          </p:nvSpPr>
          <p:spPr>
            <a:xfrm>
              <a:off x="1" y="0"/>
              <a:ext cx="4476210" cy="3952240"/>
            </a:xfrm>
            <a:prstGeom prst="rect">
              <a:avLst/>
            </a:prstGeom>
            <a:blipFill dpi="0" rotWithShape="1">
              <a:blip r:embed="rId1">
                <a:alphaModFix amt="32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 flipV="1">
              <a:off x="-1" y="0"/>
              <a:ext cx="4476212" cy="3248622"/>
            </a:xfrm>
            <a:prstGeom prst="rect">
              <a:avLst/>
            </a:prstGeom>
          </p:spPr>
        </p:pic>
      </p:grpSp>
      <p:grpSp>
        <p:nvGrpSpPr>
          <p:cNvPr id="14" name="组合 13"/>
          <p:cNvGrpSpPr/>
          <p:nvPr/>
        </p:nvGrpSpPr>
        <p:grpSpPr>
          <a:xfrm flipH="1" flipV="1">
            <a:off x="7715791" y="2905760"/>
            <a:ext cx="4476212" cy="3952240"/>
            <a:chOff x="-2" y="0"/>
            <a:chExt cx="4556761" cy="4023360"/>
          </a:xfrm>
        </p:grpSpPr>
        <p:sp>
          <p:nvSpPr>
            <p:cNvPr id="15" name="矩形 14"/>
            <p:cNvSpPr/>
            <p:nvPr/>
          </p:nvSpPr>
          <p:spPr>
            <a:xfrm>
              <a:off x="0" y="0"/>
              <a:ext cx="4556759" cy="4023360"/>
            </a:xfrm>
            <a:prstGeom prst="rect">
              <a:avLst/>
            </a:prstGeom>
            <a:blipFill dpi="0" rotWithShape="1">
              <a:blip r:embed="rId1">
                <a:alphaModFix amt="32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 flipV="1">
              <a:off x="-2" y="0"/>
              <a:ext cx="4556761" cy="3307080"/>
            </a:xfrm>
            <a:prstGeom prst="rect">
              <a:avLst/>
            </a:prstGeom>
          </p:spPr>
        </p:pic>
      </p:grpSp>
      <p:sp>
        <p:nvSpPr>
          <p:cNvPr id="31" name="文本框 30"/>
          <p:cNvSpPr txBox="1"/>
          <p:nvPr/>
        </p:nvSpPr>
        <p:spPr>
          <a:xfrm>
            <a:off x="4782820" y="2868930"/>
            <a:ext cx="8629650" cy="1083310"/>
          </a:xfrm>
          <a:prstGeom prst="rect">
            <a:avLst/>
          </a:prstGeom>
          <a:noFill/>
        </p:spPr>
        <p:txBody>
          <a:bodyPr vert="horz" wrap="square" rtlCol="0">
            <a:noAutofit/>
          </a:bodyPr>
          <a:lstStyle/>
          <a:p>
            <a:pPr algn="l"/>
            <a:r>
              <a:rPr lang="zh-CN" altLang="en-US" sz="3600" spc="300" dirty="0">
                <a:solidFill>
                  <a:schemeClr val="accent1"/>
                </a:solidFill>
                <a:latin typeface="思源宋体 CN" panose="02020700000000000000" pitchFamily="18" charset="-122"/>
                <a:ea typeface="思源宋体 CN" panose="02020700000000000000" pitchFamily="18" charset="-122"/>
                <a:sym typeface="+mn-ea"/>
              </a:rPr>
              <a:t>构建思路</a:t>
            </a:r>
            <a:endParaRPr lang="zh-CN" altLang="en-US" sz="3600" spc="300" dirty="0">
              <a:solidFill>
                <a:schemeClr val="accent1"/>
              </a:solidFill>
              <a:latin typeface="思源宋体 CN" panose="02020700000000000000" pitchFamily="18" charset="-122"/>
              <a:ea typeface="思源宋体 CN" panose="02020700000000000000" pitchFamily="18" charset="-122"/>
              <a:sym typeface="+mn-e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996315" y="553085"/>
            <a:ext cx="7752715" cy="52197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/>
            <a:r>
              <a:rPr lang="en-US" altLang="zh-CN" sz="2800" spc="300" dirty="0">
                <a:solidFill>
                  <a:schemeClr val="accent1"/>
                </a:solidFill>
                <a:latin typeface="思源宋体 CN" panose="02020700000000000000" pitchFamily="18" charset="-122"/>
                <a:ea typeface="思源宋体 CN" panose="02020700000000000000" pitchFamily="18" charset="-122"/>
                <a:sym typeface="+mn-ea"/>
              </a:rPr>
              <a:t>InverseTerm</a:t>
            </a:r>
            <a:r>
              <a:rPr lang="zh-CN" altLang="en-US" sz="2800" spc="300" dirty="0">
                <a:solidFill>
                  <a:schemeClr val="accent1"/>
                </a:solidFill>
                <a:latin typeface="思源宋体 CN" panose="02020700000000000000" pitchFamily="18" charset="-122"/>
                <a:ea typeface="思源宋体 CN" panose="02020700000000000000" pitchFamily="18" charset="-122"/>
                <a:sym typeface="+mn-ea"/>
              </a:rPr>
              <a:t>类</a:t>
            </a:r>
            <a:endParaRPr lang="zh-CN" altLang="en-US" sz="2800" spc="300" dirty="0">
              <a:solidFill>
                <a:schemeClr val="accent1"/>
              </a:solidFill>
              <a:latin typeface="思源宋体 CN" panose="02020700000000000000" pitchFamily="18" charset="-122"/>
              <a:ea typeface="思源宋体 CN" panose="02020700000000000000" pitchFamily="18" charset="-122"/>
              <a:sym typeface="+mn-e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05239" y="419180"/>
            <a:ext cx="193337" cy="54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-6039" y="419180"/>
            <a:ext cx="193337" cy="54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299600" y="419180"/>
            <a:ext cx="193337" cy="54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6755" y="1283335"/>
            <a:ext cx="7277100" cy="31242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13790" y="4615815"/>
            <a:ext cx="48418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pc="300" dirty="0">
                <a:solidFill>
                  <a:schemeClr val="tx1"/>
                </a:solidFill>
                <a:ea typeface="+mn-lt"/>
                <a:cs typeface="+mn-lt"/>
                <a:sym typeface="+mn-ea"/>
              </a:rPr>
              <a:t>InverseTerm</a:t>
            </a:r>
            <a:r>
              <a:rPr lang="zh-CN" altLang="en-US" spc="300" dirty="0">
                <a:solidFill>
                  <a:schemeClr val="tx1"/>
                </a:solidFill>
                <a:ea typeface="+mn-lt"/>
                <a:cs typeface="+mn-lt"/>
                <a:sym typeface="+mn-ea"/>
              </a:rPr>
              <a:t>类的有参构造方法和无参构造方法</a:t>
            </a:r>
            <a:endParaRPr lang="zh-CN" altLang="en-US" spc="300" dirty="0">
              <a:solidFill>
                <a:schemeClr val="tx1"/>
              </a:solidFill>
              <a:ea typeface="+mn-lt"/>
              <a:cs typeface="+mn-lt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5745" y="1581150"/>
            <a:ext cx="3829050" cy="294322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7653020" y="4731385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将一个DocID加入一个词项记录</a:t>
            </a:r>
            <a:endParaRPr lang="zh-CN" alt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996315" y="553085"/>
            <a:ext cx="7752715" cy="52197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/>
            <a:r>
              <a:rPr lang="en-US" altLang="zh-CN" sz="2800" spc="300" dirty="0">
                <a:solidFill>
                  <a:schemeClr val="accent1"/>
                </a:solidFill>
                <a:latin typeface="思源宋体 CN" panose="02020700000000000000" pitchFamily="18" charset="-122"/>
                <a:ea typeface="思源宋体 CN" panose="02020700000000000000" pitchFamily="18" charset="-122"/>
                <a:sym typeface="+mn-ea"/>
              </a:rPr>
              <a:t>InverseNumber</a:t>
            </a:r>
            <a:r>
              <a:rPr lang="zh-CN" altLang="en-US" sz="2800" spc="300" dirty="0">
                <a:solidFill>
                  <a:schemeClr val="accent1"/>
                </a:solidFill>
                <a:latin typeface="思源宋体 CN" panose="02020700000000000000" pitchFamily="18" charset="-122"/>
                <a:ea typeface="思源宋体 CN" panose="02020700000000000000" pitchFamily="18" charset="-122"/>
                <a:sym typeface="+mn-ea"/>
              </a:rPr>
              <a:t>类</a:t>
            </a:r>
            <a:endParaRPr lang="zh-CN" altLang="en-US" sz="2800" spc="300" dirty="0">
              <a:solidFill>
                <a:schemeClr val="accent1"/>
              </a:solidFill>
              <a:latin typeface="思源宋体 CN" panose="02020700000000000000" pitchFamily="18" charset="-122"/>
              <a:ea typeface="思源宋体 CN" panose="02020700000000000000" pitchFamily="18" charset="-122"/>
              <a:sym typeface="+mn-e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05239" y="419180"/>
            <a:ext cx="193337" cy="54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-6039" y="419180"/>
            <a:ext cx="193337" cy="54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299600" y="419180"/>
            <a:ext cx="193337" cy="54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8830" y="1075055"/>
            <a:ext cx="8705850" cy="508635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-1" y="0"/>
            <a:ext cx="4476212" cy="3952240"/>
            <a:chOff x="-1" y="0"/>
            <a:chExt cx="4476212" cy="3952240"/>
          </a:xfrm>
        </p:grpSpPr>
        <p:sp>
          <p:nvSpPr>
            <p:cNvPr id="2" name="矩形 1"/>
            <p:cNvSpPr/>
            <p:nvPr/>
          </p:nvSpPr>
          <p:spPr>
            <a:xfrm>
              <a:off x="1" y="0"/>
              <a:ext cx="4476210" cy="3952240"/>
            </a:xfrm>
            <a:prstGeom prst="rect">
              <a:avLst/>
            </a:prstGeom>
            <a:blipFill dpi="0" rotWithShape="1">
              <a:blip r:embed="rId1">
                <a:alphaModFix amt="32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 flipV="1">
              <a:off x="-1" y="0"/>
              <a:ext cx="4476212" cy="3248622"/>
            </a:xfrm>
            <a:prstGeom prst="rect">
              <a:avLst/>
            </a:prstGeom>
          </p:spPr>
        </p:pic>
      </p:grpSp>
      <p:grpSp>
        <p:nvGrpSpPr>
          <p:cNvPr id="14" name="组合 13"/>
          <p:cNvGrpSpPr/>
          <p:nvPr/>
        </p:nvGrpSpPr>
        <p:grpSpPr>
          <a:xfrm flipH="1" flipV="1">
            <a:off x="7715791" y="2905760"/>
            <a:ext cx="4476212" cy="3952240"/>
            <a:chOff x="-2" y="0"/>
            <a:chExt cx="4556761" cy="4023360"/>
          </a:xfrm>
        </p:grpSpPr>
        <p:sp>
          <p:nvSpPr>
            <p:cNvPr id="15" name="矩形 14"/>
            <p:cNvSpPr/>
            <p:nvPr/>
          </p:nvSpPr>
          <p:spPr>
            <a:xfrm>
              <a:off x="0" y="0"/>
              <a:ext cx="4556759" cy="4023360"/>
            </a:xfrm>
            <a:prstGeom prst="rect">
              <a:avLst/>
            </a:prstGeom>
            <a:blipFill dpi="0" rotWithShape="1">
              <a:blip r:embed="rId1">
                <a:alphaModFix amt="32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 flipV="1">
              <a:off x="-2" y="0"/>
              <a:ext cx="4556761" cy="3307080"/>
            </a:xfrm>
            <a:prstGeom prst="rect">
              <a:avLst/>
            </a:prstGeom>
          </p:spPr>
        </p:pic>
      </p:grpSp>
      <p:sp>
        <p:nvSpPr>
          <p:cNvPr id="31" name="文本框 30"/>
          <p:cNvSpPr txBox="1"/>
          <p:nvPr/>
        </p:nvSpPr>
        <p:spPr>
          <a:xfrm>
            <a:off x="1553210" y="2537460"/>
            <a:ext cx="9874250" cy="1783080"/>
          </a:xfrm>
          <a:prstGeom prst="rect">
            <a:avLst/>
          </a:prstGeom>
          <a:noFill/>
        </p:spPr>
        <p:txBody>
          <a:bodyPr vert="horz" wrap="square" rtlCol="0">
            <a:noAutofit/>
          </a:bodyPr>
          <a:lstStyle/>
          <a:p>
            <a:pPr algn="ctr"/>
            <a:r>
              <a:rPr lang="en-US" altLang="zh-CN" sz="5400" spc="300" dirty="0">
                <a:solidFill>
                  <a:schemeClr val="accent1"/>
                </a:solidFill>
                <a:latin typeface="思源宋体 CN" panose="02020700000000000000" pitchFamily="18" charset="-122"/>
                <a:ea typeface="思源宋体 CN" panose="02020700000000000000" pitchFamily="18" charset="-122"/>
              </a:rPr>
              <a:t>SearchProcess</a:t>
            </a:r>
            <a:r>
              <a:rPr lang="zh-CN" altLang="en-US" sz="5400" spc="300" dirty="0">
                <a:solidFill>
                  <a:schemeClr val="accent1"/>
                </a:solidFill>
                <a:latin typeface="思源宋体 CN" panose="02020700000000000000" pitchFamily="18" charset="-122"/>
                <a:ea typeface="思源宋体 CN" panose="02020700000000000000" pitchFamily="18" charset="-122"/>
              </a:rPr>
              <a:t>类</a:t>
            </a:r>
            <a:endParaRPr lang="zh-CN" altLang="en-US" sz="5400" spc="300" dirty="0">
              <a:solidFill>
                <a:schemeClr val="accent1"/>
              </a:solidFill>
              <a:latin typeface="思源宋体 CN" panose="02020700000000000000" pitchFamily="18" charset="-122"/>
              <a:ea typeface="思源宋体 CN" panose="02020700000000000000" pitchFamily="18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737610" y="3429000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chemeClr val="accent1"/>
                </a:solidFill>
              </a:rPr>
              <a:t>查询，验证索引器正确性</a:t>
            </a:r>
            <a:endParaRPr lang="zh-CN" altLang="en-US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841375" y="437515"/>
            <a:ext cx="7752715" cy="52197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/>
            <a:r>
              <a:rPr lang="en-US" altLang="zh-CN" sz="2800" spc="300" dirty="0">
                <a:solidFill>
                  <a:schemeClr val="accent1"/>
                </a:solidFill>
                <a:latin typeface="思源宋体 CN" panose="02020700000000000000" pitchFamily="18" charset="-122"/>
                <a:ea typeface="思源宋体 CN" panose="02020700000000000000" pitchFamily="18" charset="-122"/>
                <a:sym typeface="+mn-ea"/>
              </a:rPr>
              <a:t>SearchProcess</a:t>
            </a:r>
            <a:r>
              <a:rPr lang="zh-CN" altLang="en-US" sz="2800" spc="300" dirty="0">
                <a:solidFill>
                  <a:schemeClr val="accent1"/>
                </a:solidFill>
                <a:latin typeface="思源宋体 CN" panose="02020700000000000000" pitchFamily="18" charset="-122"/>
                <a:ea typeface="思源宋体 CN" panose="02020700000000000000" pitchFamily="18" charset="-122"/>
                <a:sym typeface="+mn-ea"/>
              </a:rPr>
              <a:t>类</a:t>
            </a:r>
            <a:endParaRPr lang="zh-CN" altLang="en-US" sz="2800" spc="300" dirty="0">
              <a:solidFill>
                <a:schemeClr val="accent1"/>
              </a:solidFill>
              <a:latin typeface="思源宋体 CN" panose="02020700000000000000" pitchFamily="18" charset="-122"/>
              <a:ea typeface="思源宋体 CN" panose="02020700000000000000" pitchFamily="18" charset="-122"/>
              <a:sym typeface="+mn-e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05239" y="419180"/>
            <a:ext cx="193337" cy="54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-6039" y="419180"/>
            <a:ext cx="193337" cy="54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299600" y="419180"/>
            <a:ext cx="193337" cy="54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375" y="1443355"/>
            <a:ext cx="4905375" cy="160972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841375" y="3244850"/>
            <a:ext cx="516255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使用静态</a:t>
            </a:r>
            <a:r>
              <a:rPr lang="en-US" altLang="zh-CN"/>
              <a:t>List</a:t>
            </a:r>
            <a:r>
              <a:rPr lang="zh-CN" altLang="en-US"/>
              <a:t>保存各查询结果，以及</a:t>
            </a:r>
            <a:r>
              <a:rPr lang="en-US" altLang="zh-CN"/>
              <a:t>SearchProcess</a:t>
            </a:r>
            <a:r>
              <a:rPr lang="zh-CN" altLang="en-US"/>
              <a:t>的</a:t>
            </a:r>
            <a:r>
              <a:rPr lang="zh-CN" altLang="en-US"/>
              <a:t>构造函数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6820" y="1071245"/>
            <a:ext cx="5753100" cy="384619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003925" y="5120640"/>
            <a:ext cx="60960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处理查询，查询形式：各关键词以空格分割，空格表示and：key1 key2 key3</a:t>
            </a:r>
            <a:endParaRPr lang="zh-CN" alt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841375" y="437515"/>
            <a:ext cx="7752715" cy="52197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/>
            <a:r>
              <a:rPr lang="en-US" altLang="zh-CN" sz="2800" spc="300" dirty="0">
                <a:solidFill>
                  <a:schemeClr val="accent1"/>
                </a:solidFill>
                <a:latin typeface="思源宋体 CN" panose="02020700000000000000" pitchFamily="18" charset="-122"/>
                <a:ea typeface="思源宋体 CN" panose="02020700000000000000" pitchFamily="18" charset="-122"/>
                <a:sym typeface="+mn-ea"/>
              </a:rPr>
              <a:t>SearchProcess</a:t>
            </a:r>
            <a:r>
              <a:rPr lang="zh-CN" altLang="en-US" sz="2800" spc="300" dirty="0">
                <a:solidFill>
                  <a:schemeClr val="accent1"/>
                </a:solidFill>
                <a:latin typeface="思源宋体 CN" panose="02020700000000000000" pitchFamily="18" charset="-122"/>
                <a:ea typeface="思源宋体 CN" panose="02020700000000000000" pitchFamily="18" charset="-122"/>
                <a:sym typeface="+mn-ea"/>
              </a:rPr>
              <a:t>类</a:t>
            </a:r>
            <a:endParaRPr lang="zh-CN" altLang="en-US" sz="2800" spc="300" dirty="0">
              <a:solidFill>
                <a:schemeClr val="accent1"/>
              </a:solidFill>
              <a:latin typeface="思源宋体 CN" panose="02020700000000000000" pitchFamily="18" charset="-122"/>
              <a:ea typeface="思源宋体 CN" panose="02020700000000000000" pitchFamily="18" charset="-122"/>
              <a:sym typeface="+mn-e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05239" y="419180"/>
            <a:ext cx="193337" cy="54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-6039" y="419180"/>
            <a:ext cx="193337" cy="54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299600" y="419180"/>
            <a:ext cx="193337" cy="54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9720" y="959485"/>
            <a:ext cx="6049645" cy="456946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05155" y="5765165"/>
            <a:ext cx="538226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将查询到的数字ID与原文档ID进行反映射并格式化输出结果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2960" y="959485"/>
            <a:ext cx="6143625" cy="166687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902960" y="2626360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处理停用词</a:t>
            </a:r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4570" y="2994660"/>
            <a:ext cx="4833620" cy="306451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6349365" y="6137275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从文件中读取停用词到一个数组</a:t>
            </a:r>
            <a:endParaRPr lang="zh-CN" alt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841375" y="437515"/>
            <a:ext cx="7752715" cy="52197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/>
            <a:r>
              <a:rPr lang="en-US" altLang="zh-CN" sz="2800" spc="300" dirty="0">
                <a:solidFill>
                  <a:schemeClr val="accent1"/>
                </a:solidFill>
                <a:latin typeface="思源宋体 CN" panose="02020700000000000000" pitchFamily="18" charset="-122"/>
                <a:ea typeface="思源宋体 CN" panose="02020700000000000000" pitchFamily="18" charset="-122"/>
                <a:sym typeface="+mn-ea"/>
              </a:rPr>
              <a:t>SearchProcess</a:t>
            </a:r>
            <a:r>
              <a:rPr lang="zh-CN" altLang="en-US" sz="2800" spc="300" dirty="0">
                <a:solidFill>
                  <a:schemeClr val="accent1"/>
                </a:solidFill>
                <a:latin typeface="思源宋体 CN" panose="02020700000000000000" pitchFamily="18" charset="-122"/>
                <a:ea typeface="思源宋体 CN" panose="02020700000000000000" pitchFamily="18" charset="-122"/>
                <a:sym typeface="+mn-ea"/>
              </a:rPr>
              <a:t>类</a:t>
            </a:r>
            <a:endParaRPr lang="zh-CN" altLang="en-US" sz="2800" spc="300" dirty="0">
              <a:solidFill>
                <a:schemeClr val="accent1"/>
              </a:solidFill>
              <a:latin typeface="思源宋体 CN" panose="02020700000000000000" pitchFamily="18" charset="-122"/>
              <a:ea typeface="思源宋体 CN" panose="02020700000000000000" pitchFamily="18" charset="-122"/>
              <a:sym typeface="+mn-e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05239" y="419180"/>
            <a:ext cx="193337" cy="54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-6039" y="419180"/>
            <a:ext cx="193337" cy="54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299600" y="419180"/>
            <a:ext cx="193337" cy="54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5155" y="1075055"/>
            <a:ext cx="5088255" cy="304800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492760" y="5276850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两个数组做差</a:t>
            </a:r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8075" y="959485"/>
            <a:ext cx="5043170" cy="4180205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5693410" y="5276850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处理大表</a:t>
            </a:r>
            <a:endParaRPr lang="zh-CN" alt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841375" y="437515"/>
            <a:ext cx="7752715" cy="52197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/>
            <a:r>
              <a:rPr lang="en-US" altLang="zh-CN" sz="2800" spc="300" dirty="0">
                <a:solidFill>
                  <a:schemeClr val="accent1"/>
                </a:solidFill>
                <a:latin typeface="思源宋体 CN" panose="02020700000000000000" pitchFamily="18" charset="-122"/>
                <a:ea typeface="思源宋体 CN" panose="02020700000000000000" pitchFamily="18" charset="-122"/>
                <a:sym typeface="+mn-ea"/>
              </a:rPr>
              <a:t>SearchProcess</a:t>
            </a:r>
            <a:r>
              <a:rPr lang="zh-CN" altLang="en-US" sz="2800" spc="300" dirty="0">
                <a:solidFill>
                  <a:schemeClr val="accent1"/>
                </a:solidFill>
                <a:latin typeface="思源宋体 CN" panose="02020700000000000000" pitchFamily="18" charset="-122"/>
                <a:ea typeface="思源宋体 CN" panose="02020700000000000000" pitchFamily="18" charset="-122"/>
                <a:sym typeface="+mn-ea"/>
              </a:rPr>
              <a:t>类</a:t>
            </a:r>
            <a:endParaRPr lang="zh-CN" altLang="en-US" sz="2800" spc="300" dirty="0">
              <a:solidFill>
                <a:schemeClr val="accent1"/>
              </a:solidFill>
              <a:latin typeface="思源宋体 CN" panose="02020700000000000000" pitchFamily="18" charset="-122"/>
              <a:ea typeface="思源宋体 CN" panose="02020700000000000000" pitchFamily="18" charset="-122"/>
              <a:sym typeface="+mn-e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05239" y="419180"/>
            <a:ext cx="193337" cy="54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-6039" y="419180"/>
            <a:ext cx="193337" cy="54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299600" y="419180"/>
            <a:ext cx="193337" cy="54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8830" y="1242060"/>
            <a:ext cx="4552315" cy="185737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841375" y="3244850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两个倒排记录表合并，返回合并后的倒排记录表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830" y="3613150"/>
            <a:ext cx="4552315" cy="255397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798830" y="6167120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查找一个单词，返回其倒排记录表</a:t>
            </a:r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1780" y="800735"/>
            <a:ext cx="4812030" cy="493204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6725920" y="5898515"/>
            <a:ext cx="483806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二分查找一个词，使用时间复杂度低二分查找可以减少查找</a:t>
            </a:r>
            <a:r>
              <a:rPr lang="zh-CN" altLang="en-US"/>
              <a:t>时间</a:t>
            </a:r>
            <a:endParaRPr lang="zh-CN" alt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841375" y="437515"/>
            <a:ext cx="7752715" cy="52197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/>
            <a:r>
              <a:rPr lang="en-US" altLang="zh-CN" sz="2800" spc="300" dirty="0">
                <a:solidFill>
                  <a:schemeClr val="accent1"/>
                </a:solidFill>
                <a:latin typeface="思源宋体 CN" panose="02020700000000000000" pitchFamily="18" charset="-122"/>
                <a:ea typeface="思源宋体 CN" panose="02020700000000000000" pitchFamily="18" charset="-122"/>
                <a:sym typeface="+mn-ea"/>
              </a:rPr>
              <a:t>SearchProcess</a:t>
            </a:r>
            <a:r>
              <a:rPr lang="zh-CN" altLang="en-US" sz="2800" spc="300" dirty="0">
                <a:solidFill>
                  <a:schemeClr val="accent1"/>
                </a:solidFill>
                <a:latin typeface="思源宋体 CN" panose="02020700000000000000" pitchFamily="18" charset="-122"/>
                <a:ea typeface="思源宋体 CN" panose="02020700000000000000" pitchFamily="18" charset="-122"/>
                <a:sym typeface="+mn-ea"/>
              </a:rPr>
              <a:t>类</a:t>
            </a:r>
            <a:endParaRPr lang="zh-CN" altLang="en-US" sz="2800" spc="300" dirty="0">
              <a:solidFill>
                <a:schemeClr val="accent1"/>
              </a:solidFill>
              <a:latin typeface="思源宋体 CN" panose="02020700000000000000" pitchFamily="18" charset="-122"/>
              <a:ea typeface="思源宋体 CN" panose="02020700000000000000" pitchFamily="18" charset="-122"/>
              <a:sym typeface="+mn-e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05239" y="419180"/>
            <a:ext cx="193337" cy="54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-6039" y="419180"/>
            <a:ext cx="193337" cy="54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299600" y="419180"/>
            <a:ext cx="193337" cy="54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8830" y="1037590"/>
            <a:ext cx="4786630" cy="435546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05155" y="5471160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获取所有词项的指针到一个list中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5460" y="1115695"/>
            <a:ext cx="5920105" cy="435546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585460" y="5471160"/>
            <a:ext cx="60960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根据起始位置和长度返回文件中这部分字符串，如果长度是-1表示读到最后</a:t>
            </a:r>
            <a:endParaRPr lang="zh-CN" alt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-1" y="0"/>
            <a:ext cx="4476212" cy="3952240"/>
            <a:chOff x="-1" y="0"/>
            <a:chExt cx="4476212" cy="3952240"/>
          </a:xfrm>
        </p:grpSpPr>
        <p:sp>
          <p:nvSpPr>
            <p:cNvPr id="2" name="矩形 1"/>
            <p:cNvSpPr/>
            <p:nvPr/>
          </p:nvSpPr>
          <p:spPr>
            <a:xfrm>
              <a:off x="1" y="0"/>
              <a:ext cx="4476210" cy="3952240"/>
            </a:xfrm>
            <a:prstGeom prst="rect">
              <a:avLst/>
            </a:prstGeom>
            <a:blipFill dpi="0" rotWithShape="1">
              <a:blip r:embed="rId1">
                <a:alphaModFix amt="32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 flipV="1">
              <a:off x="-1" y="0"/>
              <a:ext cx="4476212" cy="3248622"/>
            </a:xfrm>
            <a:prstGeom prst="rect">
              <a:avLst/>
            </a:prstGeom>
          </p:spPr>
        </p:pic>
      </p:grpSp>
      <p:grpSp>
        <p:nvGrpSpPr>
          <p:cNvPr id="14" name="组合 13"/>
          <p:cNvGrpSpPr/>
          <p:nvPr/>
        </p:nvGrpSpPr>
        <p:grpSpPr>
          <a:xfrm flipH="1" flipV="1">
            <a:off x="7715791" y="2905760"/>
            <a:ext cx="4476212" cy="3952240"/>
            <a:chOff x="-2" y="0"/>
            <a:chExt cx="4556761" cy="4023360"/>
          </a:xfrm>
        </p:grpSpPr>
        <p:sp>
          <p:nvSpPr>
            <p:cNvPr id="15" name="矩形 14"/>
            <p:cNvSpPr/>
            <p:nvPr/>
          </p:nvSpPr>
          <p:spPr>
            <a:xfrm>
              <a:off x="0" y="0"/>
              <a:ext cx="4556759" cy="4023360"/>
            </a:xfrm>
            <a:prstGeom prst="rect">
              <a:avLst/>
            </a:prstGeom>
            <a:blipFill dpi="0" rotWithShape="1">
              <a:blip r:embed="rId1">
                <a:alphaModFix amt="32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 flipV="1">
              <a:off x="-2" y="0"/>
              <a:ext cx="4556761" cy="3307080"/>
            </a:xfrm>
            <a:prstGeom prst="rect">
              <a:avLst/>
            </a:prstGeom>
          </p:spPr>
        </p:pic>
      </p:grpSp>
      <p:sp>
        <p:nvSpPr>
          <p:cNvPr id="31" name="文本框 30"/>
          <p:cNvSpPr txBox="1"/>
          <p:nvPr/>
        </p:nvSpPr>
        <p:spPr>
          <a:xfrm>
            <a:off x="1461770" y="2433320"/>
            <a:ext cx="9874250" cy="1783080"/>
          </a:xfrm>
          <a:prstGeom prst="rect">
            <a:avLst/>
          </a:prstGeom>
          <a:noFill/>
        </p:spPr>
        <p:txBody>
          <a:bodyPr vert="horz" wrap="square" rtlCol="0">
            <a:noAutofit/>
          </a:bodyPr>
          <a:lstStyle/>
          <a:p>
            <a:pPr algn="ctr"/>
            <a:r>
              <a:rPr lang="en-US" altLang="zh-CN" sz="5400" spc="300" dirty="0">
                <a:solidFill>
                  <a:schemeClr val="accent1"/>
                </a:solidFill>
                <a:latin typeface="思源宋体 CN" panose="02020700000000000000" pitchFamily="18" charset="-122"/>
                <a:ea typeface="思源宋体 CN" panose="02020700000000000000" pitchFamily="18" charset="-122"/>
              </a:rPr>
              <a:t>FileOperation</a:t>
            </a:r>
            <a:r>
              <a:rPr lang="zh-CN" altLang="en-US" sz="5400" spc="300" dirty="0">
                <a:solidFill>
                  <a:schemeClr val="accent1"/>
                </a:solidFill>
                <a:latin typeface="思源宋体 CN" panose="02020700000000000000" pitchFamily="18" charset="-122"/>
                <a:ea typeface="思源宋体 CN" panose="02020700000000000000" pitchFamily="18" charset="-122"/>
              </a:rPr>
              <a:t>类</a:t>
            </a:r>
            <a:endParaRPr lang="zh-CN" altLang="en-US" sz="5400" spc="300" dirty="0">
              <a:solidFill>
                <a:schemeClr val="accent1"/>
              </a:solidFill>
              <a:latin typeface="思源宋体 CN" panose="02020700000000000000" pitchFamily="18" charset="-122"/>
              <a:ea typeface="思源宋体 CN" panose="02020700000000000000" pitchFamily="18" charset="-122"/>
            </a:endParaRPr>
          </a:p>
          <a:p>
            <a:pPr algn="ctr"/>
            <a:endParaRPr lang="zh-CN" altLang="en-US" sz="5400" spc="300" dirty="0">
              <a:solidFill>
                <a:schemeClr val="accent1"/>
              </a:solidFill>
              <a:latin typeface="思源宋体 CN" panose="02020700000000000000" pitchFamily="18" charset="-122"/>
              <a:ea typeface="思源宋体 CN" panose="02020700000000000000" pitchFamily="18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737610" y="3429000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chemeClr val="accent1"/>
                </a:solidFill>
              </a:rPr>
              <a:t>查询，验证索引器正确性</a:t>
            </a:r>
            <a:endParaRPr lang="zh-CN" altLang="en-US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841375" y="437515"/>
            <a:ext cx="7752715" cy="52197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/>
            <a:r>
              <a:rPr lang="en-US" altLang="zh-CN" sz="2800" spc="300" dirty="0">
                <a:solidFill>
                  <a:schemeClr val="accent1"/>
                </a:solidFill>
                <a:latin typeface="思源宋体 CN" panose="02020700000000000000" pitchFamily="18" charset="-122"/>
                <a:ea typeface="思源宋体 CN" panose="02020700000000000000" pitchFamily="18" charset="-122"/>
                <a:sym typeface="+mn-ea"/>
              </a:rPr>
              <a:t>FileOperation</a:t>
            </a:r>
            <a:r>
              <a:rPr lang="zh-CN" altLang="en-US" sz="2800" spc="300" dirty="0">
                <a:solidFill>
                  <a:schemeClr val="accent1"/>
                </a:solidFill>
                <a:latin typeface="思源宋体 CN" panose="02020700000000000000" pitchFamily="18" charset="-122"/>
                <a:ea typeface="思源宋体 CN" panose="02020700000000000000" pitchFamily="18" charset="-122"/>
                <a:sym typeface="+mn-ea"/>
              </a:rPr>
              <a:t>类</a:t>
            </a:r>
            <a:endParaRPr lang="zh-CN" altLang="en-US" sz="2800" spc="300" dirty="0">
              <a:solidFill>
                <a:schemeClr val="accent1"/>
              </a:solidFill>
              <a:latin typeface="思源宋体 CN" panose="02020700000000000000" pitchFamily="18" charset="-122"/>
              <a:ea typeface="思源宋体 CN" panose="02020700000000000000" pitchFamily="18" charset="-122"/>
              <a:sym typeface="+mn-e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05239" y="419180"/>
            <a:ext cx="193337" cy="54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-6039" y="419180"/>
            <a:ext cx="193337" cy="54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299600" y="419180"/>
            <a:ext cx="193337" cy="54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7390" y="1105535"/>
            <a:ext cx="6315075" cy="275272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841375" y="385826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增加内容的方法和类的一个构造</a:t>
            </a:r>
            <a:r>
              <a:rPr lang="zh-CN" altLang="en-US"/>
              <a:t>方法</a:t>
            </a:r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7680" y="959485"/>
            <a:ext cx="3757295" cy="363220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6837680" y="477075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文章的具体处理</a:t>
            </a:r>
            <a:r>
              <a:rPr lang="zh-CN" altLang="en-US"/>
              <a:t>函数</a:t>
            </a:r>
            <a:endParaRPr lang="zh-CN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841375" y="437515"/>
            <a:ext cx="7752715" cy="52197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/>
            <a:r>
              <a:rPr lang="zh-CN" altLang="en-US" sz="2800" spc="300" dirty="0">
                <a:solidFill>
                  <a:schemeClr val="accent1"/>
                </a:solidFill>
                <a:latin typeface="思源宋体 CN" panose="02020700000000000000" pitchFamily="18" charset="-122"/>
                <a:ea typeface="思源宋体 CN" panose="02020700000000000000" pitchFamily="18" charset="-122"/>
                <a:sym typeface="+mn-ea"/>
              </a:rPr>
              <a:t>构建思路</a:t>
            </a:r>
            <a:endParaRPr lang="zh-CN" altLang="en-US" sz="2800" spc="300" dirty="0">
              <a:solidFill>
                <a:schemeClr val="accent1"/>
              </a:solidFill>
              <a:latin typeface="思源宋体 CN" panose="02020700000000000000" pitchFamily="18" charset="-122"/>
              <a:ea typeface="思源宋体 CN" panose="02020700000000000000" pitchFamily="18" charset="-122"/>
              <a:sym typeface="+mn-e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05239" y="419180"/>
            <a:ext cx="193337" cy="54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-6039" y="419180"/>
            <a:ext cx="193337" cy="54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299600" y="419180"/>
            <a:ext cx="193337" cy="54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932180" y="1654810"/>
            <a:ext cx="1035050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1. 收集需要建立索引的文档，如：Friends, Romans, Countrymen; So let it be with Caesar…</a:t>
            </a:r>
            <a:endParaRPr lang="zh-CN" altLang="en-US"/>
          </a:p>
          <a:p>
            <a:r>
              <a:rPr lang="zh-CN" altLang="en-US"/>
              <a:t>2. 将每篇文档转换成一个个词条（token），这个过程称为词条化。</a:t>
            </a:r>
            <a:endParaRPr lang="zh-CN" altLang="en-US"/>
          </a:p>
          <a:p>
            <a:r>
              <a:rPr lang="zh-CN" altLang="en-US"/>
              <a:t>3. 进行语言学预处理，产生归一化的词条来作为词项。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841375" y="1194435"/>
            <a:ext cx="4064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/>
              <a:t>预处理</a:t>
            </a:r>
            <a:endParaRPr lang="zh-CN" altLang="en-US" sz="2400" b="1"/>
          </a:p>
        </p:txBody>
      </p:sp>
      <p:sp>
        <p:nvSpPr>
          <p:cNvPr id="5" name="文本框 4"/>
          <p:cNvSpPr txBox="1"/>
          <p:nvPr/>
        </p:nvSpPr>
        <p:spPr>
          <a:xfrm>
            <a:off x="798830" y="2576830"/>
            <a:ext cx="4064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/>
              <a:t>排序</a:t>
            </a:r>
            <a:endParaRPr lang="zh-CN" altLang="en-US" sz="2400" b="1"/>
          </a:p>
        </p:txBody>
      </p:sp>
      <p:sp>
        <p:nvSpPr>
          <p:cNvPr id="14" name="文本框 13"/>
          <p:cNvSpPr txBox="1"/>
          <p:nvPr/>
        </p:nvSpPr>
        <p:spPr>
          <a:xfrm>
            <a:off x="932180" y="3037205"/>
            <a:ext cx="10350500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索引的构建相当于从正排表到倒排表的建立过程。当我们分析完文本语料后时当索引建立完成后 ,应得到倒排表 ,具体流程如图所示：</a:t>
            </a:r>
            <a:endParaRPr lang="zh-CN" altLang="en-US"/>
          </a:p>
          <a:p>
            <a:r>
              <a:rPr lang="zh-CN" altLang="en-US"/>
              <a:t>对每篇文档建立索引时的输入就是一个归一化的词条表，也可以看成二元组（词项，文档ID）的一个列表。对所有文档按照其中出现的词项来建立倒排索引，索引中包括一部词典和一个全体倒排记录表。每篇文档的所有词项加上文档ID，通过按照字母顺序排序，然后，同一词项进行合并。</a:t>
            </a:r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841375" y="4513580"/>
            <a:ext cx="4064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/>
              <a:t>合并</a:t>
            </a:r>
            <a:endParaRPr lang="zh-CN" altLang="en-US" sz="2400" b="1"/>
          </a:p>
        </p:txBody>
      </p:sp>
      <p:sp>
        <p:nvSpPr>
          <p:cNvPr id="16" name="文本框 15"/>
          <p:cNvSpPr txBox="1"/>
          <p:nvPr/>
        </p:nvSpPr>
        <p:spPr>
          <a:xfrm>
            <a:off x="932180" y="4973955"/>
            <a:ext cx="1061021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将词项和文档ID 分开。词项存储在词典中，每个词项有一个指针指向倒排记录表。词典中往往还会存储一些其他的概要信息，如这里所存储的每个词项的文档频率。这个信息可以用于提高查询执行时的时间效率，也会应用于后面要讨论的结果排序中的权重计算方法。每个倒排记录表存储了词项出现的文档列表，也可以存储一些其他信息，比如词项频率（term frequency，即词项在文档中出现的次数）和词项在文档中出现的位置</a:t>
            </a:r>
            <a:endParaRPr lang="zh-CN" alt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-1" y="0"/>
            <a:ext cx="4476212" cy="3952240"/>
            <a:chOff x="-1" y="0"/>
            <a:chExt cx="4476212" cy="3952240"/>
          </a:xfrm>
        </p:grpSpPr>
        <p:sp>
          <p:nvSpPr>
            <p:cNvPr id="2" name="矩形 1"/>
            <p:cNvSpPr/>
            <p:nvPr/>
          </p:nvSpPr>
          <p:spPr>
            <a:xfrm>
              <a:off x="1" y="0"/>
              <a:ext cx="4476210" cy="3952240"/>
            </a:xfrm>
            <a:prstGeom prst="rect">
              <a:avLst/>
            </a:prstGeom>
            <a:blipFill dpi="0" rotWithShape="1">
              <a:blip r:embed="rId1">
                <a:alphaModFix amt="32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 flipV="1">
              <a:off x="-1" y="0"/>
              <a:ext cx="4476212" cy="3248622"/>
            </a:xfrm>
            <a:prstGeom prst="rect">
              <a:avLst/>
            </a:prstGeom>
          </p:spPr>
        </p:pic>
      </p:grpSp>
      <p:grpSp>
        <p:nvGrpSpPr>
          <p:cNvPr id="14" name="组合 13"/>
          <p:cNvGrpSpPr/>
          <p:nvPr/>
        </p:nvGrpSpPr>
        <p:grpSpPr>
          <a:xfrm flipH="1" flipV="1">
            <a:off x="7715791" y="2905760"/>
            <a:ext cx="4476212" cy="3952240"/>
            <a:chOff x="-2" y="0"/>
            <a:chExt cx="4556761" cy="4023360"/>
          </a:xfrm>
        </p:grpSpPr>
        <p:sp>
          <p:nvSpPr>
            <p:cNvPr id="15" name="矩形 14"/>
            <p:cNvSpPr/>
            <p:nvPr/>
          </p:nvSpPr>
          <p:spPr>
            <a:xfrm>
              <a:off x="0" y="0"/>
              <a:ext cx="4556759" cy="4023360"/>
            </a:xfrm>
            <a:prstGeom prst="rect">
              <a:avLst/>
            </a:prstGeom>
            <a:blipFill dpi="0" rotWithShape="1">
              <a:blip r:embed="rId1">
                <a:alphaModFix amt="32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 flipV="1">
              <a:off x="-2" y="0"/>
              <a:ext cx="4556761" cy="3307080"/>
            </a:xfrm>
            <a:prstGeom prst="rect">
              <a:avLst/>
            </a:prstGeom>
          </p:spPr>
        </p:pic>
      </p:grpSp>
      <p:sp>
        <p:nvSpPr>
          <p:cNvPr id="31" name="文本框 30"/>
          <p:cNvSpPr txBox="1"/>
          <p:nvPr/>
        </p:nvSpPr>
        <p:spPr>
          <a:xfrm>
            <a:off x="1461770" y="2433320"/>
            <a:ext cx="9874250" cy="1783080"/>
          </a:xfrm>
          <a:prstGeom prst="rect">
            <a:avLst/>
          </a:prstGeom>
          <a:noFill/>
        </p:spPr>
        <p:txBody>
          <a:bodyPr vert="horz" wrap="square" rtlCol="0">
            <a:noAutofit/>
          </a:bodyPr>
          <a:lstStyle/>
          <a:p>
            <a:pPr algn="ctr"/>
            <a:r>
              <a:rPr lang="zh-CN" altLang="en-US" sz="5400" spc="300" dirty="0">
                <a:solidFill>
                  <a:schemeClr val="accent1"/>
                </a:solidFill>
                <a:latin typeface="思源宋体 CN" panose="02020700000000000000" pitchFamily="18" charset="-122"/>
                <a:ea typeface="思源宋体 CN" panose="02020700000000000000" pitchFamily="18" charset="-122"/>
              </a:rPr>
              <a:t>成果</a:t>
            </a:r>
            <a:r>
              <a:rPr lang="zh-CN" altLang="en-US" sz="5400" spc="300" dirty="0">
                <a:solidFill>
                  <a:schemeClr val="accent1"/>
                </a:solidFill>
                <a:latin typeface="思源宋体 CN" panose="02020700000000000000" pitchFamily="18" charset="-122"/>
                <a:ea typeface="思源宋体 CN" panose="02020700000000000000" pitchFamily="18" charset="-122"/>
              </a:rPr>
              <a:t>展示</a:t>
            </a:r>
            <a:endParaRPr lang="zh-CN" altLang="en-US" sz="5400" spc="300" dirty="0">
              <a:solidFill>
                <a:schemeClr val="accent1"/>
              </a:solidFill>
              <a:latin typeface="思源宋体 CN" panose="02020700000000000000" pitchFamily="18" charset="-122"/>
              <a:ea typeface="思源宋体 CN" panose="02020700000000000000" pitchFamily="18" charset="-122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841375" y="437515"/>
            <a:ext cx="7752715" cy="52197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/>
            <a:r>
              <a:rPr lang="zh-CN" altLang="en-US" sz="2800" spc="300" dirty="0">
                <a:solidFill>
                  <a:schemeClr val="accent1"/>
                </a:solidFill>
                <a:latin typeface="思源宋体 CN" panose="02020700000000000000" pitchFamily="18" charset="-122"/>
                <a:ea typeface="思源宋体 CN" panose="02020700000000000000" pitchFamily="18" charset="-122"/>
                <a:sym typeface="+mn-ea"/>
              </a:rPr>
              <a:t>成果</a:t>
            </a:r>
            <a:r>
              <a:rPr lang="zh-CN" altLang="en-US" sz="2800" spc="300" dirty="0">
                <a:solidFill>
                  <a:schemeClr val="accent1"/>
                </a:solidFill>
                <a:latin typeface="思源宋体 CN" panose="02020700000000000000" pitchFamily="18" charset="-122"/>
                <a:ea typeface="思源宋体 CN" panose="02020700000000000000" pitchFamily="18" charset="-122"/>
                <a:sym typeface="+mn-ea"/>
              </a:rPr>
              <a:t>展示</a:t>
            </a:r>
            <a:endParaRPr lang="zh-CN" altLang="en-US" sz="2800" spc="300" dirty="0">
              <a:solidFill>
                <a:schemeClr val="accent1"/>
              </a:solidFill>
              <a:latin typeface="思源宋体 CN" panose="02020700000000000000" pitchFamily="18" charset="-122"/>
              <a:ea typeface="思源宋体 CN" panose="02020700000000000000" pitchFamily="18" charset="-122"/>
              <a:sym typeface="+mn-e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05239" y="419180"/>
            <a:ext cx="193337" cy="54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-6039" y="419180"/>
            <a:ext cx="193337" cy="54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299600" y="419180"/>
            <a:ext cx="193337" cy="54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69695" y="959485"/>
            <a:ext cx="3419475" cy="374777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05155" y="4887595"/>
            <a:ext cx="40640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以</a:t>
            </a:r>
            <a:r>
              <a:rPr lang="en-US" altLang="zh-CN"/>
              <a:t>you</a:t>
            </a:r>
            <a:r>
              <a:rPr lang="zh-CN" altLang="en-US"/>
              <a:t>作为检索词，测试程序是否能输出结果，得到包含</a:t>
            </a:r>
            <a:r>
              <a:rPr lang="en-US" altLang="zh-CN"/>
              <a:t>you</a:t>
            </a:r>
            <a:r>
              <a:rPr lang="zh-CN" altLang="en-US"/>
              <a:t>的剧本有</a:t>
            </a:r>
            <a:r>
              <a:rPr lang="zh-CN" altLang="en-US"/>
              <a:t>这些。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4170" y="959485"/>
            <a:ext cx="2876550" cy="25527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755130" y="3787140"/>
            <a:ext cx="40640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以</a:t>
            </a:r>
            <a:r>
              <a:rPr lang="en-US" altLang="zh-CN"/>
              <a:t>you</a:t>
            </a:r>
            <a:r>
              <a:rPr lang="zh-CN" altLang="en-US"/>
              <a:t>和</a:t>
            </a:r>
            <a:r>
              <a:rPr lang="en-US" altLang="zh-CN"/>
              <a:t>think</a:t>
            </a:r>
            <a:r>
              <a:rPr lang="zh-CN" altLang="en-US"/>
              <a:t>作为检索词，检索出包含检索词的剧本</a:t>
            </a:r>
            <a:r>
              <a:rPr lang="zh-CN" altLang="en-US"/>
              <a:t>如图</a:t>
            </a:r>
            <a:endParaRPr lang="zh-CN" altLang="en-US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-1" y="0"/>
            <a:ext cx="4476212" cy="3952240"/>
            <a:chOff x="-1" y="0"/>
            <a:chExt cx="4476212" cy="3952240"/>
          </a:xfrm>
        </p:grpSpPr>
        <p:sp>
          <p:nvSpPr>
            <p:cNvPr id="2" name="矩形 1"/>
            <p:cNvSpPr/>
            <p:nvPr/>
          </p:nvSpPr>
          <p:spPr>
            <a:xfrm>
              <a:off x="1" y="0"/>
              <a:ext cx="4476210" cy="3952240"/>
            </a:xfrm>
            <a:prstGeom prst="rect">
              <a:avLst/>
            </a:prstGeom>
            <a:blipFill dpi="0" rotWithShape="1">
              <a:blip r:embed="rId1">
                <a:alphaModFix amt="32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 flipV="1">
              <a:off x="-1" y="0"/>
              <a:ext cx="4476212" cy="3248622"/>
            </a:xfrm>
            <a:prstGeom prst="rect">
              <a:avLst/>
            </a:prstGeom>
          </p:spPr>
        </p:pic>
      </p:grpSp>
      <p:grpSp>
        <p:nvGrpSpPr>
          <p:cNvPr id="14" name="组合 13"/>
          <p:cNvGrpSpPr/>
          <p:nvPr/>
        </p:nvGrpSpPr>
        <p:grpSpPr>
          <a:xfrm flipH="1" flipV="1">
            <a:off x="7715791" y="2905760"/>
            <a:ext cx="4476212" cy="3952240"/>
            <a:chOff x="-2" y="0"/>
            <a:chExt cx="4556761" cy="4023360"/>
          </a:xfrm>
        </p:grpSpPr>
        <p:sp>
          <p:nvSpPr>
            <p:cNvPr id="15" name="矩形 14"/>
            <p:cNvSpPr/>
            <p:nvPr/>
          </p:nvSpPr>
          <p:spPr>
            <a:xfrm>
              <a:off x="0" y="0"/>
              <a:ext cx="4556759" cy="4023360"/>
            </a:xfrm>
            <a:prstGeom prst="rect">
              <a:avLst/>
            </a:prstGeom>
            <a:blipFill dpi="0" rotWithShape="1">
              <a:blip r:embed="rId1">
                <a:alphaModFix amt="32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 flipV="1">
              <a:off x="-2" y="0"/>
              <a:ext cx="4556761" cy="3307080"/>
            </a:xfrm>
            <a:prstGeom prst="rect">
              <a:avLst/>
            </a:prstGeom>
          </p:spPr>
        </p:pic>
      </p:grpSp>
      <p:sp>
        <p:nvSpPr>
          <p:cNvPr id="5" name="文本框 4"/>
          <p:cNvSpPr txBox="1"/>
          <p:nvPr/>
        </p:nvSpPr>
        <p:spPr>
          <a:xfrm>
            <a:off x="2469268" y="2570881"/>
            <a:ext cx="7253466" cy="1015663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zh-CN" altLang="en-US" sz="6000" dirty="0">
                <a:solidFill>
                  <a:schemeClr val="accent1"/>
                </a:solidFill>
                <a:latin typeface="思源宋体 CN" panose="02020700000000000000" pitchFamily="18" charset="-122"/>
                <a:ea typeface="思源宋体 CN" panose="02020700000000000000" pitchFamily="18" charset="-122"/>
              </a:rPr>
              <a:t>感谢您的观看</a:t>
            </a:r>
            <a:endParaRPr lang="zh-CN" altLang="en-US" sz="6000" dirty="0">
              <a:solidFill>
                <a:schemeClr val="accent1"/>
              </a:solidFill>
              <a:latin typeface="思源宋体 CN" panose="02020700000000000000" pitchFamily="18" charset="-122"/>
              <a:ea typeface="思源宋体 CN" panose="02020700000000000000" pitchFamily="18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880110" y="306705"/>
            <a:ext cx="10986135" cy="539750"/>
          </a:xfrm>
          <a:prstGeom prst="rect">
            <a:avLst/>
          </a:prstGeom>
          <a:noFill/>
        </p:spPr>
        <p:txBody>
          <a:bodyPr vert="horz" wrap="square" rtlCol="0">
            <a:noAutofit/>
          </a:bodyPr>
          <a:lstStyle/>
          <a:p>
            <a:pPr algn="l"/>
            <a:r>
              <a:rPr lang="en-US" altLang="zh-CN" sz="2800" spc="300" dirty="0">
                <a:solidFill>
                  <a:schemeClr val="accent1"/>
                </a:solidFill>
                <a:latin typeface="思源宋体 CN" panose="02020700000000000000" pitchFamily="18" charset="-122"/>
                <a:ea typeface="思源宋体 CN" panose="02020700000000000000" pitchFamily="18" charset="-122"/>
                <a:sym typeface="+mn-ea"/>
              </a:rPr>
              <a:t>网络爬虫技术编写程序实现从互联网中动态爬去网页数据</a:t>
            </a:r>
            <a:endParaRPr lang="en-US" altLang="zh-CN" sz="2800" spc="300" dirty="0">
              <a:solidFill>
                <a:schemeClr val="accent1"/>
              </a:solidFill>
              <a:latin typeface="思源宋体 CN" panose="02020700000000000000" pitchFamily="18" charset="-122"/>
              <a:ea typeface="思源宋体 CN" panose="02020700000000000000" pitchFamily="18" charset="-122"/>
              <a:sym typeface="+mn-e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05239" y="419180"/>
            <a:ext cx="193337" cy="54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-6039" y="419180"/>
            <a:ext cx="193337" cy="54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299600" y="419180"/>
            <a:ext cx="193337" cy="54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75030" y="846455"/>
            <a:ext cx="4397697" cy="3258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8070" y="846455"/>
            <a:ext cx="3638703" cy="325800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798830" y="4408805"/>
            <a:ext cx="4398010" cy="17824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get_news_pool的三个参数：root， start ， end. 初始化的一个空的列表为 news_pool 重复在一定范围的数字从 start 要 end 在相反的顺序。打开网址，读HTML内容，并</a:t>
            </a:r>
            <a:r>
              <a:rPr lang="zh-CN" altLang="en-US"/>
              <a:t>记录具体信息(日期、网址和标题)从HTML。 这些信息被保存作为清单以及所附的 news_pool 名单。 最后，该功能将返回 news_pool .</a:t>
            </a:r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6096000" y="4409440"/>
            <a:ext cx="5769610" cy="44367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crawl_news，四个参数：news_pool, min_body_len, doc_dir_path， doc_encoding. 访问每个项目 news_pool 列表，其中含有新闻信息。 对于每个新闻项目，打开网址，读HTML内容，取新闻主体文本。 主体文本小于或等于 min_body_len 跳到下一个的新闻项目。读取时创建XML文件的使用提取的信息(ID,URL、标题、时间和身体)，并节省了XML文件的一个文件在指定目录的</a:t>
            </a:r>
            <a:r>
              <a:rPr lang="zh-CN" altLang="en-US"/>
              <a:t>查询。 ID增量与每个新闻项目。</a:t>
            </a:r>
            <a:endParaRPr lang="zh-CN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880110" y="306705"/>
            <a:ext cx="10986135" cy="539750"/>
          </a:xfrm>
          <a:prstGeom prst="rect">
            <a:avLst/>
          </a:prstGeom>
          <a:noFill/>
        </p:spPr>
        <p:txBody>
          <a:bodyPr vert="horz" wrap="square" rtlCol="0">
            <a:noAutofit/>
          </a:bodyPr>
          <a:lstStyle/>
          <a:p>
            <a:pPr algn="l"/>
            <a:r>
              <a:rPr lang="zh-CN" altLang="en-US" sz="2800" spc="300" dirty="0">
                <a:solidFill>
                  <a:schemeClr val="accent1"/>
                </a:solidFill>
                <a:latin typeface="思源宋体 CN" panose="02020700000000000000" pitchFamily="18" charset="-122"/>
                <a:ea typeface="思源宋体 CN" panose="02020700000000000000" pitchFamily="18" charset="-122"/>
                <a:sym typeface="+mn-ea"/>
              </a:rPr>
              <a:t>专爬新闻网站"http://www.chinanews.com"基于特定关键字和日期范围</a:t>
            </a:r>
            <a:endParaRPr lang="zh-CN" altLang="en-US" sz="2800" spc="300" dirty="0">
              <a:solidFill>
                <a:schemeClr val="accent1"/>
              </a:solidFill>
              <a:latin typeface="思源宋体 CN" panose="02020700000000000000" pitchFamily="18" charset="-122"/>
              <a:ea typeface="思源宋体 CN" panose="02020700000000000000" pitchFamily="18" charset="-122"/>
              <a:sym typeface="+mn-e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05239" y="419180"/>
            <a:ext cx="193337" cy="54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-6039" y="419180"/>
            <a:ext cx="193337" cy="54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299600" y="419180"/>
            <a:ext cx="193337" cy="54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0110" y="1259840"/>
            <a:ext cx="4331975" cy="433800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5130" y="1241425"/>
            <a:ext cx="5018316" cy="4356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880110" y="306705"/>
            <a:ext cx="10986135" cy="539750"/>
          </a:xfrm>
          <a:prstGeom prst="rect">
            <a:avLst/>
          </a:prstGeom>
          <a:noFill/>
        </p:spPr>
        <p:txBody>
          <a:bodyPr vert="horz" wrap="square" rtlCol="0">
            <a:noAutofit/>
          </a:bodyPr>
          <a:lstStyle/>
          <a:p>
            <a:pPr algn="l"/>
            <a:r>
              <a:rPr lang="zh-CN" altLang="en-US" sz="2800" spc="300" dirty="0">
                <a:solidFill>
                  <a:schemeClr val="accent1"/>
                </a:solidFill>
                <a:latin typeface="思源宋体 CN" panose="02020700000000000000" pitchFamily="18" charset="-122"/>
                <a:ea typeface="思源宋体 CN" panose="02020700000000000000" pitchFamily="18" charset="-122"/>
                <a:sym typeface="+mn-ea"/>
              </a:rPr>
              <a:t>专爬新闻网站"http://www.chinanews.com"基于特定关键字和日期范围</a:t>
            </a:r>
            <a:endParaRPr lang="zh-CN" altLang="en-US" sz="2800" spc="300" dirty="0">
              <a:solidFill>
                <a:schemeClr val="accent1"/>
              </a:solidFill>
              <a:latin typeface="思源宋体 CN" panose="02020700000000000000" pitchFamily="18" charset="-122"/>
              <a:ea typeface="思源宋体 CN" panose="02020700000000000000" pitchFamily="18" charset="-122"/>
              <a:sym typeface="+mn-e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05239" y="419180"/>
            <a:ext cx="193337" cy="54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-6039" y="419180"/>
            <a:ext cx="193337" cy="54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299600" y="419180"/>
            <a:ext cx="193337" cy="54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0110" y="1616710"/>
            <a:ext cx="4753725" cy="4338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3275" y="1616710"/>
            <a:ext cx="6154336" cy="4338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880110" y="306705"/>
            <a:ext cx="10986135" cy="539750"/>
          </a:xfrm>
          <a:prstGeom prst="rect">
            <a:avLst/>
          </a:prstGeom>
          <a:noFill/>
        </p:spPr>
        <p:txBody>
          <a:bodyPr vert="horz" wrap="square" rtlCol="0">
            <a:noAutofit/>
          </a:bodyPr>
          <a:lstStyle/>
          <a:p>
            <a:pPr algn="l"/>
            <a:r>
              <a:rPr lang="zh-CN" altLang="en-US" sz="2800" spc="300" dirty="0">
                <a:solidFill>
                  <a:schemeClr val="accent1"/>
                </a:solidFill>
                <a:latin typeface="思源宋体 CN" panose="02020700000000000000" pitchFamily="18" charset="-122"/>
                <a:ea typeface="思源宋体 CN" panose="02020700000000000000" pitchFamily="18" charset="-122"/>
                <a:sym typeface="+mn-ea"/>
              </a:rPr>
              <a:t>索引模块，用于构建文本索引</a:t>
            </a:r>
            <a:endParaRPr lang="zh-CN" altLang="en-US" sz="2800" spc="300" dirty="0">
              <a:solidFill>
                <a:schemeClr val="accent1"/>
              </a:solidFill>
              <a:latin typeface="思源宋体 CN" panose="02020700000000000000" pitchFamily="18" charset="-122"/>
              <a:ea typeface="思源宋体 CN" panose="02020700000000000000" pitchFamily="18" charset="-122"/>
              <a:sym typeface="+mn-e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05239" y="419180"/>
            <a:ext cx="193337" cy="54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-6039" y="419180"/>
            <a:ext cx="193337" cy="54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299600" y="419180"/>
            <a:ext cx="193337" cy="54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8830" y="846455"/>
            <a:ext cx="3706440" cy="3618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3955" y="742315"/>
            <a:ext cx="3738179" cy="33264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2200" y="742315"/>
            <a:ext cx="3437492" cy="325800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186690" y="4533900"/>
            <a:ext cx="5652135" cy="324104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简单的文档类（Doc）存储文档的相关信息，包括文档ID（docid）、日期时间（date_time）、词频（tf）和文档长度（ld）。</a:t>
            </a:r>
            <a:endParaRPr lang="zh-CN" altLang="en-US"/>
          </a:p>
          <a:p>
            <a:r>
              <a:rPr lang="zh-CN" altLang="en-US"/>
              <a:t>索引模块类（IndexModule）包含停用词集合（stop_words）和倒排索引（postings_lists）。在初始化方法中，读取配置文件（config.ini）和停用词文件，并将停用词加载到停用词集合中。</a:t>
            </a:r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5784215" y="4068445"/>
            <a:ext cx="6308090" cy="46221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数据清洗。is_number方法判断一个字符串是否为数字，clean_list方法用于对分词列表进行清洗，去除停用词和数字，并统计词频。</a:t>
            </a:r>
            <a:endParaRPr lang="zh-CN" altLang="en-US"/>
          </a:p>
          <a:p>
            <a:r>
              <a:rPr lang="zh-CN" altLang="en-US"/>
              <a:t>将倒排索引写入数据库。连接到指定的数据库（db_path），创建一个名为"postings"的表，表中包含了词项（term）、文档频率（df）和文档列表（docs）三个字段。遍历倒排索引，将索引中的词项、文档频率和文档列表插入到数据库表中。</a:t>
            </a:r>
            <a:endParaRPr lang="zh-CN" altLang="en-US"/>
          </a:p>
          <a:p>
            <a:r>
              <a:rPr lang="zh-CN" altLang="en-US"/>
              <a:t>程序的入口点，创建一个IndexModule对象（使用指定的配置文件路径和编码方式），然后调用construct_postings_lists方法构建倒排索引。</a:t>
            </a:r>
            <a:endParaRPr lang="zh-CN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880110" y="306705"/>
            <a:ext cx="10986135" cy="539750"/>
          </a:xfrm>
          <a:prstGeom prst="rect">
            <a:avLst/>
          </a:prstGeom>
          <a:noFill/>
        </p:spPr>
        <p:txBody>
          <a:bodyPr vert="horz" wrap="square" rtlCol="0">
            <a:noAutofit/>
          </a:bodyPr>
          <a:lstStyle/>
          <a:p>
            <a:pPr algn="l"/>
            <a:r>
              <a:rPr lang="zh-CN" altLang="en-US" sz="2800" spc="300" dirty="0">
                <a:solidFill>
                  <a:schemeClr val="accent1"/>
                </a:solidFill>
                <a:latin typeface="思源宋体 CN" panose="02020700000000000000" pitchFamily="18" charset="-122"/>
                <a:ea typeface="思源宋体 CN" panose="02020700000000000000" pitchFamily="18" charset="-122"/>
                <a:sym typeface="+mn-ea"/>
              </a:rPr>
              <a:t>推荐系统模块。基于文档的TF-IDF向量化和余弦相似度计算，来找出文档之间的相似项，并将结果存储到数据库中</a:t>
            </a:r>
            <a:endParaRPr lang="zh-CN" altLang="en-US" sz="2800" spc="300" dirty="0">
              <a:solidFill>
                <a:schemeClr val="accent1"/>
              </a:solidFill>
              <a:latin typeface="思源宋体 CN" panose="02020700000000000000" pitchFamily="18" charset="-122"/>
              <a:ea typeface="思源宋体 CN" panose="02020700000000000000" pitchFamily="18" charset="-122"/>
              <a:sym typeface="+mn-e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05239" y="419180"/>
            <a:ext cx="193337" cy="54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-6039" y="419180"/>
            <a:ext cx="193337" cy="54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299600" y="419180"/>
            <a:ext cx="193337" cy="54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5155" y="1260475"/>
            <a:ext cx="3209317" cy="4338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3710" y="1260475"/>
            <a:ext cx="3826678" cy="4338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2325" y="1260475"/>
            <a:ext cx="3423807" cy="43380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748915" y="5598160"/>
            <a:ext cx="8930640" cy="22199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从XML格式的文档中提取文本数据。</a:t>
            </a:r>
            <a:endParaRPr lang="zh-CN" altLang="en-US"/>
          </a:p>
          <a:p>
            <a:r>
              <a:rPr lang="zh-CN" altLang="en-US"/>
              <a:t>使用jieba分词和分析，结合TF-IDF算法进行文档向量化。</a:t>
            </a:r>
            <a:endParaRPr lang="zh-CN" altLang="en-US"/>
          </a:p>
          <a:p>
            <a:r>
              <a:rPr lang="zh-CN" altLang="en-US"/>
              <a:t>计算文档之间的余弦相似度，找出每个文档的K个最近邻。</a:t>
            </a:r>
            <a:endParaRPr lang="zh-CN" altLang="en-US"/>
          </a:p>
          <a:p>
            <a:r>
              <a:rPr lang="zh-CN" altLang="en-US"/>
              <a:t>将K近邻的文档信息保存到SQLite数据库中。</a:t>
            </a:r>
            <a:endParaRPr lang="zh-CN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880110" y="306705"/>
            <a:ext cx="10986135" cy="539750"/>
          </a:xfrm>
          <a:prstGeom prst="rect">
            <a:avLst/>
          </a:prstGeom>
          <a:noFill/>
        </p:spPr>
        <p:txBody>
          <a:bodyPr vert="horz" wrap="square" rtlCol="0">
            <a:noAutofit/>
          </a:bodyPr>
          <a:lstStyle/>
          <a:p>
            <a:pPr algn="l"/>
            <a:r>
              <a:rPr lang="zh-CN" altLang="en-US" sz="2800" spc="300" dirty="0">
                <a:solidFill>
                  <a:schemeClr val="accent1"/>
                </a:solidFill>
                <a:latin typeface="思源宋体 CN" panose="02020700000000000000" pitchFamily="18" charset="-122"/>
                <a:ea typeface="思源宋体 CN" panose="02020700000000000000" pitchFamily="18" charset="-122"/>
                <a:sym typeface="+mn-ea"/>
              </a:rPr>
              <a:t>整合爬取设置，构建索引，推荐</a:t>
            </a:r>
            <a:r>
              <a:rPr lang="zh-CN" altLang="en-US" sz="2800" spc="300" dirty="0">
                <a:solidFill>
                  <a:schemeClr val="accent1"/>
                </a:solidFill>
                <a:latin typeface="思源宋体 CN" panose="02020700000000000000" pitchFamily="18" charset="-122"/>
                <a:ea typeface="思源宋体 CN" panose="02020700000000000000" pitchFamily="18" charset="-122"/>
                <a:sym typeface="+mn-ea"/>
              </a:rPr>
              <a:t>阅读</a:t>
            </a:r>
            <a:endParaRPr lang="zh-CN" altLang="en-US" sz="2800" spc="300" dirty="0">
              <a:solidFill>
                <a:schemeClr val="accent1"/>
              </a:solidFill>
              <a:latin typeface="思源宋体 CN" panose="02020700000000000000" pitchFamily="18" charset="-122"/>
              <a:ea typeface="思源宋体 CN" panose="02020700000000000000" pitchFamily="18" charset="-122"/>
              <a:sym typeface="+mn-e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05239" y="419180"/>
            <a:ext cx="193337" cy="54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-6039" y="419180"/>
            <a:ext cx="193337" cy="54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299600" y="419180"/>
            <a:ext cx="193337" cy="54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8830" y="959485"/>
            <a:ext cx="5389405" cy="541800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7009765" y="1102995"/>
            <a:ext cx="4856480" cy="411734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实现一个新闻爬虫系统，包括爬取新闻数据、构建索引和提供推荐阅读功能。它从指定的根URL开始，获取新闻页面的最大页数，然后使用get_news_pool()函数获取要爬取的新闻链接池。接下来，调用crawl_news()函数对新闻链接池中的新闻进行爬取，并保存到指定的文件夹中。然后，使用IndexModule类构建索引，将新闻内容进行分词、建立倒排索引等操作。最后，使用RecommendationModule类实现推荐阅读功能，根据用户的阅读历史和当前阅读的新闻内容，推荐相似的新闻给用户。</a:t>
            </a:r>
            <a:endParaRPr lang="zh-CN" altLang="en-US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COMMONDATA" val="eyJoZGlkIjoiYThkMzk3NzM1NjI1NTg5NjFmNzQyY2UyOTg2MjEzNGMifQ=="/>
  <p:tag name="commondata" val="eyJjb3VudCI6MSwiaGRpZCI6ImM4NDVkM2ZjMWZiNzk0MWYyNzY3MWYxNDU2OTBkOWYzIiwidXNlckNvdW50IjoxfQ=="/>
</p:tagLst>
</file>

<file path=ppt/theme/theme1.xml><?xml version="1.0" encoding="utf-8"?>
<a:theme xmlns:a="http://schemas.openxmlformats.org/drawingml/2006/main" name="Office 主题​​">
  <a:themeElements>
    <a:clrScheme name="自定义 235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6794BD"/>
      </a:accent1>
      <a:accent2>
        <a:srgbClr val="A1BDD7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3038</Words>
  <Application>WPS 文字</Application>
  <PresentationFormat>宽屏</PresentationFormat>
  <Paragraphs>173</Paragraphs>
  <Slides>32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32</vt:i4>
      </vt:variant>
    </vt:vector>
  </HeadingPairs>
  <TitlesOfParts>
    <vt:vector size="48" baseType="lpstr">
      <vt:lpstr>Arial</vt:lpstr>
      <vt:lpstr>宋体</vt:lpstr>
      <vt:lpstr>Wingdings</vt:lpstr>
      <vt:lpstr>思源宋体 CN</vt:lpstr>
      <vt:lpstr>汉仪书宋二KW</vt:lpstr>
      <vt:lpstr>思源宋体</vt:lpstr>
      <vt:lpstr>Calibri Light</vt:lpstr>
      <vt:lpstr>微软雅黑</vt:lpstr>
      <vt:lpstr>汉仪旗黑</vt:lpstr>
      <vt:lpstr>等线</vt:lpstr>
      <vt:lpstr>汉仪中等线KW</vt:lpstr>
      <vt:lpstr>宋体</vt:lpstr>
      <vt:lpstr>Arial Unicode MS</vt:lpstr>
      <vt:lpstr>等线 Light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稻壳儿演示武汉组</dc:creator>
  <cp:lastModifiedBy>ぇッャ</cp:lastModifiedBy>
  <cp:revision>54</cp:revision>
  <dcterms:created xsi:type="dcterms:W3CDTF">2024-06-03T10:24:54Z</dcterms:created>
  <dcterms:modified xsi:type="dcterms:W3CDTF">2024-06-03T10:24:54Z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E1E372CE38F80152F5995D664CB26244_43</vt:lpwstr>
  </property>
  <property fmtid="{D5CDD505-2E9C-101B-9397-08002B2CF9AE}" pid="3" name="KSOProductBuildVer">
    <vt:lpwstr>2052-6.2.0.8299</vt:lpwstr>
  </property>
  <property fmtid="{D5CDD505-2E9C-101B-9397-08002B2CF9AE}" pid="4" name="KSOTemplateUUID">
    <vt:lpwstr>v1.0_mb_3bZ/EAZ3qwwESjKNEFSX+g==</vt:lpwstr>
  </property>
</Properties>
</file>